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6" r:id="rId11"/>
    <p:sldId id="267" r:id="rId12"/>
    <p:sldId id="268" r:id="rId13"/>
    <p:sldId id="263" r:id="rId14"/>
  </p:sldIdLst>
  <p:sldSz cx="9144000" cy="5143500" type="screen16x9"/>
  <p:notesSz cx="6858000" cy="9144000"/>
  <p:embeddedFontLst>
    <p:embeddedFont>
      <p:font typeface="Alef" panose="00000500000000000000" pitchFamily="2" charset="-79"/>
      <p:regular r:id="rId16"/>
      <p:bold r:id="rId17"/>
    </p:embeddedFont>
    <p:embeddedFont>
      <p:font typeface="Merriweather" panose="00000500000000000000" pitchFamily="2" charset="0"/>
      <p:regular r:id="rId18"/>
      <p:bold r:id="rId19"/>
      <p:italic r:id="rId20"/>
      <p:boldItalic r:id="rId21"/>
    </p:embeddedFont>
    <p:embeddedFont>
      <p:font typeface="Roboto" panose="02000000000000000000" pitchFamily="2" charset="0"/>
      <p:regular r:id="rId22"/>
      <p:bold r:id="rId23"/>
      <p:italic r:id="rId24"/>
      <p:boldItalic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info shirtronics" initials="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902" y="5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4-02-13T12:48:32.173" idx="2">
    <p:pos x="6000" y="100"/>
    <p:text>פה לרשום בשם השקופית BGA REWORK/XRAY
בעצם לעשות שקופית רק לזה
ואז לפתוח שקופית חדשה לכל השאר
חייבת להראות לך כדי שתבין</p:text>
  </p:cm>
  <p:cm authorId="0" dt="2024-02-13T12:48:32.173" idx="3">
    <p:pos x="6000" y="100"/>
    <p:text>להוסיף לוגואים של חברות גלובליות מהאתר של SEAMARK
https://seamarksmt.com/</p:text>
  </p:cm>
  <p:cm authorId="0" dt="2024-02-13T14:15:11.906" idx="1">
    <p:pos x="6000" y="0"/>
    <p:text>להוסיף בשקופית XRAY ולהפריד BGA
KDCH V,NUBU, AK סרשט לקחת מכאן - 
https://seamarksmt.com/#
וBGA
מכאן
https://shirtronics.co.il/%D7%9E%D7%95%D7%A6%D7%A8%D7%99%D7%9D/%d7%9e%d7%9b%d7%a9%d7%95%d7%a8-%d7%95%d7%9e%d7%9b%d7%95%d7%a0%d7%95%d7%aa/%d7%9e%d7%9b%d7%95%d7%a0%d7%95%d7%aa-%d7%9c-smt/%d7%9e%d7%a2%d7%a8%d7%9b%d7%95%d7%aa-bga-rework/
להכניס את כל הדגמים</p:tex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>
          <a:extLst>
            <a:ext uri="{FF2B5EF4-FFF2-40B4-BE49-F238E27FC236}">
              <a16:creationId xmlns:a16="http://schemas.microsoft.com/office/drawing/2014/main" id="{FFA67EDB-8C59-0943-56C3-38FABD718D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2b7c6fadadf_1_0:notes">
            <a:extLst>
              <a:ext uri="{FF2B5EF4-FFF2-40B4-BE49-F238E27FC236}">
                <a16:creationId xmlns:a16="http://schemas.microsoft.com/office/drawing/2014/main" id="{C1D18B51-BECD-CC2B-27B6-3C0664BF5A9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2b7c6fadadf_1_0:notes">
            <a:extLst>
              <a:ext uri="{FF2B5EF4-FFF2-40B4-BE49-F238E27FC236}">
                <a16:creationId xmlns:a16="http://schemas.microsoft.com/office/drawing/2014/main" id="{16D3B339-070C-FA42-1FA2-A88C59D985E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60902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>
          <a:extLst>
            <a:ext uri="{FF2B5EF4-FFF2-40B4-BE49-F238E27FC236}">
              <a16:creationId xmlns:a16="http://schemas.microsoft.com/office/drawing/2014/main" id="{21A6BA0C-617A-1359-0B6A-D3F5E21621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2b7c6fadadf_1_0:notes">
            <a:extLst>
              <a:ext uri="{FF2B5EF4-FFF2-40B4-BE49-F238E27FC236}">
                <a16:creationId xmlns:a16="http://schemas.microsoft.com/office/drawing/2014/main" id="{D7131EB8-4248-8B7D-92AD-6A611E451A9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2b7c6fadadf_1_0:notes">
            <a:extLst>
              <a:ext uri="{FF2B5EF4-FFF2-40B4-BE49-F238E27FC236}">
                <a16:creationId xmlns:a16="http://schemas.microsoft.com/office/drawing/2014/main" id="{04DEF51B-8FBF-F496-FA7B-FC21E6EEB83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953776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>
          <a:extLst>
            <a:ext uri="{FF2B5EF4-FFF2-40B4-BE49-F238E27FC236}">
              <a16:creationId xmlns:a16="http://schemas.microsoft.com/office/drawing/2014/main" id="{A573812E-B992-7830-3688-9875351F20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2b7c6fadadf_1_0:notes">
            <a:extLst>
              <a:ext uri="{FF2B5EF4-FFF2-40B4-BE49-F238E27FC236}">
                <a16:creationId xmlns:a16="http://schemas.microsoft.com/office/drawing/2014/main" id="{A3581B8C-EB61-49C2-F1D3-ED583C25E15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2b7c6fadadf_1_0:notes">
            <a:extLst>
              <a:ext uri="{FF2B5EF4-FFF2-40B4-BE49-F238E27FC236}">
                <a16:creationId xmlns:a16="http://schemas.microsoft.com/office/drawing/2014/main" id="{925516AB-6110-888B-C4D1-D18673172BB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248266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2b7c6fadadf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2b7c6fadadf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2b620b4d041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2b620b4d041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2b620b4d041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2b620b4d041_0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2b620b4d041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2b620b4d041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2b854546e5c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2b854546e5c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2b620b4d041_0_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2b620b4d041_0_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2b8bdae8435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2b8bdae8435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>
          <a:extLst>
            <a:ext uri="{FF2B5EF4-FFF2-40B4-BE49-F238E27FC236}">
              <a16:creationId xmlns:a16="http://schemas.microsoft.com/office/drawing/2014/main" id="{148E9A79-3275-AFE2-6C52-1B0231BBF0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2b7c6fadadf_1_0:notes">
            <a:extLst>
              <a:ext uri="{FF2B5EF4-FFF2-40B4-BE49-F238E27FC236}">
                <a16:creationId xmlns:a16="http://schemas.microsoft.com/office/drawing/2014/main" id="{02450A0C-CF5B-C8B9-687D-FB3A8CA5AEF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2b7c6fadadf_1_0:notes">
            <a:extLst>
              <a:ext uri="{FF2B5EF4-FFF2-40B4-BE49-F238E27FC236}">
                <a16:creationId xmlns:a16="http://schemas.microsoft.com/office/drawing/2014/main" id="{9D331F1A-9E80-9CB0-4C12-03219B103D2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425046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>
          <a:extLst>
            <a:ext uri="{FF2B5EF4-FFF2-40B4-BE49-F238E27FC236}">
              <a16:creationId xmlns:a16="http://schemas.microsoft.com/office/drawing/2014/main" id="{2598F221-2ED5-6840-3979-A58AB4AF6C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2b7c6fadadf_1_0:notes">
            <a:extLst>
              <a:ext uri="{FF2B5EF4-FFF2-40B4-BE49-F238E27FC236}">
                <a16:creationId xmlns:a16="http://schemas.microsoft.com/office/drawing/2014/main" id="{9E41CBF1-2FFF-543C-7FC1-B628C7AB6EF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2b7c6fadadf_1_0:notes">
            <a:extLst>
              <a:ext uri="{FF2B5EF4-FFF2-40B4-BE49-F238E27FC236}">
                <a16:creationId xmlns:a16="http://schemas.microsoft.com/office/drawing/2014/main" id="{C00DD5C8-1336-5B2B-CA63-60CD22178AA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37121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-125" y="0"/>
            <a:ext cx="9144250" cy="4398100"/>
          </a:xfrm>
          <a:custGeom>
            <a:avLst/>
            <a:gdLst/>
            <a:ahLst/>
            <a:cxnLst/>
            <a:rect l="l" t="t" r="r" b="b"/>
            <a:pathLst>
              <a:path w="365770" h="175924" extrusionOk="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311700" y="539725"/>
            <a:ext cx="8520600" cy="128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11700" y="1878560"/>
            <a:ext cx="4242600" cy="73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dk1"/>
        </a:solid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1"/>
          <p:cNvSpPr txBox="1">
            <a:spLocks noGrp="1"/>
          </p:cNvSpPr>
          <p:nvPr>
            <p:ph type="title" hasCustomPrompt="1"/>
          </p:nvPr>
        </p:nvSpPr>
        <p:spPr>
          <a:xfrm>
            <a:off x="311750" y="831175"/>
            <a:ext cx="5334900" cy="124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6" name="Google Shape;56;p11"/>
          <p:cNvSpPr txBox="1">
            <a:spLocks noGrp="1"/>
          </p:cNvSpPr>
          <p:nvPr>
            <p:ph type="body" idx="1"/>
          </p:nvPr>
        </p:nvSpPr>
        <p:spPr>
          <a:xfrm>
            <a:off x="311700" y="2121425"/>
            <a:ext cx="5334900" cy="94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Char char="●"/>
              <a:defRPr>
                <a:solidFill>
                  <a:schemeClr val="accent2"/>
                </a:solidFill>
              </a:defRPr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3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/>
          <p:nvPr/>
        </p:nvSpPr>
        <p:spPr>
          <a:xfrm>
            <a:off x="0" y="48099"/>
            <a:ext cx="9144250" cy="4398100"/>
          </a:xfrm>
          <a:custGeom>
            <a:avLst/>
            <a:gdLst/>
            <a:ahLst/>
            <a:cxnLst/>
            <a:rect l="l" t="t" r="r" b="b"/>
            <a:pathLst>
              <a:path w="365770" h="175924" extrusionOk="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6" name="Google Shape;16;p3"/>
          <p:cNvSpPr/>
          <p:nvPr/>
        </p:nvSpPr>
        <p:spPr>
          <a:xfrm>
            <a:off x="0" y="0"/>
            <a:ext cx="9144250" cy="4398100"/>
          </a:xfrm>
          <a:custGeom>
            <a:avLst/>
            <a:gdLst/>
            <a:ahLst/>
            <a:cxnLst/>
            <a:rect l="l" t="t" r="r" b="b"/>
            <a:pathLst>
              <a:path w="365770" h="175924" extrusionOk="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311700" y="539725"/>
            <a:ext cx="8520600" cy="128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accent1"/>
                </a:solidFill>
              </a:defRPr>
            </a:lvl1pPr>
            <a:lvl2pPr lvl="1">
              <a:buNone/>
              <a:defRPr>
                <a:solidFill>
                  <a:schemeClr val="accent1"/>
                </a:solidFill>
              </a:defRPr>
            </a:lvl2pPr>
            <a:lvl3pPr lvl="2">
              <a:buNone/>
              <a:defRPr>
                <a:solidFill>
                  <a:schemeClr val="accent1"/>
                </a:solidFill>
              </a:defRPr>
            </a:lvl3pPr>
            <a:lvl4pPr lvl="3">
              <a:buNone/>
              <a:defRPr>
                <a:solidFill>
                  <a:schemeClr val="accent1"/>
                </a:solidFill>
              </a:defRPr>
            </a:lvl4pPr>
            <a:lvl5pPr lvl="4">
              <a:buNone/>
              <a:defRPr>
                <a:solidFill>
                  <a:schemeClr val="accent1"/>
                </a:solidFill>
              </a:defRPr>
            </a:lvl5pPr>
            <a:lvl6pPr lvl="5">
              <a:buNone/>
              <a:defRPr>
                <a:solidFill>
                  <a:schemeClr val="accent1"/>
                </a:solidFill>
              </a:defRPr>
            </a:lvl6pPr>
            <a:lvl7pPr lvl="6">
              <a:buNone/>
              <a:defRPr>
                <a:solidFill>
                  <a:schemeClr val="accent1"/>
                </a:solidFill>
              </a:defRPr>
            </a:lvl7pPr>
            <a:lvl8pPr lvl="7">
              <a:buNone/>
              <a:defRPr>
                <a:solidFill>
                  <a:schemeClr val="accent1"/>
                </a:solidFill>
              </a:defRPr>
            </a:lvl8pPr>
            <a:lvl9pPr lvl="8">
              <a:buNone/>
              <a:defRPr>
                <a:solidFill>
                  <a:schemeClr val="accen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/>
          <p:nvPr/>
        </p:nvSpPr>
        <p:spPr>
          <a:xfrm>
            <a:off x="0" y="0"/>
            <a:ext cx="4314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4"/>
          <p:cNvSpPr/>
          <p:nvPr/>
        </p:nvSpPr>
        <p:spPr>
          <a:xfrm>
            <a:off x="0" y="44125"/>
            <a:ext cx="4313625" cy="4399375"/>
          </a:xfrm>
          <a:custGeom>
            <a:avLst/>
            <a:gdLst/>
            <a:ahLst/>
            <a:cxnLst/>
            <a:rect l="l" t="t" r="r" b="b"/>
            <a:pathLst>
              <a:path w="172545" h="175975" extrusionOk="0">
                <a:moveTo>
                  <a:pt x="0" y="157"/>
                </a:moveTo>
                <a:lnTo>
                  <a:pt x="172419" y="0"/>
                </a:lnTo>
                <a:lnTo>
                  <a:pt x="172545" y="126541"/>
                </a:lnTo>
                <a:lnTo>
                  <a:pt x="0" y="17597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2" name="Google Shape;22;p4"/>
          <p:cNvSpPr/>
          <p:nvPr/>
        </p:nvSpPr>
        <p:spPr>
          <a:xfrm>
            <a:off x="-125" y="0"/>
            <a:ext cx="4316900" cy="4395600"/>
          </a:xfrm>
          <a:custGeom>
            <a:avLst/>
            <a:gdLst/>
            <a:ahLst/>
            <a:cxnLst/>
            <a:rect l="l" t="t" r="r" b="b"/>
            <a:pathLst>
              <a:path w="172676" h="175824" extrusionOk="0">
                <a:moveTo>
                  <a:pt x="0" y="6"/>
                </a:moveTo>
                <a:lnTo>
                  <a:pt x="172676" y="0"/>
                </a:lnTo>
                <a:lnTo>
                  <a:pt x="172562" y="126442"/>
                </a:lnTo>
                <a:lnTo>
                  <a:pt x="0" y="175824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</p:sp>
      <p:sp>
        <p:nvSpPr>
          <p:cNvPr id="23" name="Google Shape;23;p4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body" idx="1"/>
          </p:nvPr>
        </p:nvSpPr>
        <p:spPr>
          <a:xfrm>
            <a:off x="4644675" y="500925"/>
            <a:ext cx="4166400" cy="409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5"/>
          <p:cNvSpPr/>
          <p:nvPr/>
        </p:nvSpPr>
        <p:spPr>
          <a:xfrm>
            <a:off x="0" y="0"/>
            <a:ext cx="9144000" cy="1277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311700" y="1505700"/>
            <a:ext cx="3999900" cy="30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body" idx="2"/>
          </p:nvPr>
        </p:nvSpPr>
        <p:spPr>
          <a:xfrm>
            <a:off x="4832400" y="1505700"/>
            <a:ext cx="3999900" cy="30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"/>
          <p:cNvSpPr/>
          <p:nvPr/>
        </p:nvSpPr>
        <p:spPr>
          <a:xfrm>
            <a:off x="0" y="0"/>
            <a:ext cx="9144000" cy="1277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/>
          <p:nvPr/>
        </p:nvSpPr>
        <p:spPr>
          <a:xfrm>
            <a:off x="0" y="0"/>
            <a:ext cx="37644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3127500" cy="182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body" idx="1"/>
          </p:nvPr>
        </p:nvSpPr>
        <p:spPr>
          <a:xfrm>
            <a:off x="311700" y="2390650"/>
            <a:ext cx="3127500" cy="22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Char char="●"/>
              <a:defRPr>
                <a:solidFill>
                  <a:schemeClr val="accent2"/>
                </a:solidFill>
              </a:defRPr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3"/>
        </a:solid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8"/>
          <p:cNvSpPr txBox="1">
            <a:spLocks noGrp="1"/>
          </p:cNvSpPr>
          <p:nvPr>
            <p:ph type="title"/>
          </p:nvPr>
        </p:nvSpPr>
        <p:spPr>
          <a:xfrm>
            <a:off x="311675" y="798600"/>
            <a:ext cx="6247800" cy="354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3" name="Google Shape;43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accent1"/>
                </a:solidFill>
              </a:defRPr>
            </a:lvl1pPr>
            <a:lvl2pPr lvl="1">
              <a:buNone/>
              <a:defRPr>
                <a:solidFill>
                  <a:schemeClr val="accent1"/>
                </a:solidFill>
              </a:defRPr>
            </a:lvl2pPr>
            <a:lvl3pPr lvl="2">
              <a:buNone/>
              <a:defRPr>
                <a:solidFill>
                  <a:schemeClr val="accent1"/>
                </a:solidFill>
              </a:defRPr>
            </a:lvl3pPr>
            <a:lvl4pPr lvl="3">
              <a:buNone/>
              <a:defRPr>
                <a:solidFill>
                  <a:schemeClr val="accent1"/>
                </a:solidFill>
              </a:defRPr>
            </a:lvl4pPr>
            <a:lvl5pPr lvl="4">
              <a:buNone/>
              <a:defRPr>
                <a:solidFill>
                  <a:schemeClr val="accent1"/>
                </a:solidFill>
              </a:defRPr>
            </a:lvl5pPr>
            <a:lvl6pPr lvl="5">
              <a:buNone/>
              <a:defRPr>
                <a:solidFill>
                  <a:schemeClr val="accent1"/>
                </a:solidFill>
              </a:defRPr>
            </a:lvl6pPr>
            <a:lvl7pPr lvl="6">
              <a:buNone/>
              <a:defRPr>
                <a:solidFill>
                  <a:schemeClr val="accent1"/>
                </a:solidFill>
              </a:defRPr>
            </a:lvl7pPr>
            <a:lvl8pPr lvl="7">
              <a:buNone/>
              <a:defRPr>
                <a:solidFill>
                  <a:schemeClr val="accent1"/>
                </a:solidFill>
              </a:defRPr>
            </a:lvl8pPr>
            <a:lvl9pPr lvl="8">
              <a:buNone/>
              <a:defRPr>
                <a:solidFill>
                  <a:schemeClr val="accen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9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9"/>
          <p:cNvSpPr txBox="1">
            <a:spLocks noGrp="1"/>
          </p:cNvSpPr>
          <p:nvPr>
            <p:ph type="title"/>
          </p:nvPr>
        </p:nvSpPr>
        <p:spPr>
          <a:xfrm>
            <a:off x="311300" y="500925"/>
            <a:ext cx="3704400" cy="204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9"/>
          <p:cNvSpPr txBox="1">
            <a:spLocks noGrp="1"/>
          </p:cNvSpPr>
          <p:nvPr>
            <p:ph type="subTitle" idx="1"/>
          </p:nvPr>
        </p:nvSpPr>
        <p:spPr>
          <a:xfrm>
            <a:off x="304800" y="2626725"/>
            <a:ext cx="3704400" cy="92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body" idx="2"/>
          </p:nvPr>
        </p:nvSpPr>
        <p:spPr>
          <a:xfrm>
            <a:off x="4879025" y="500925"/>
            <a:ext cx="3954000" cy="411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0"/>
          <p:cNvSpPr/>
          <p:nvPr/>
        </p:nvSpPr>
        <p:spPr>
          <a:xfrm>
            <a:off x="0" y="4369000"/>
            <a:ext cx="9144000" cy="774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10"/>
          <p:cNvSpPr txBox="1">
            <a:spLocks noGrp="1"/>
          </p:cNvSpPr>
          <p:nvPr>
            <p:ph type="body" idx="1"/>
          </p:nvPr>
        </p:nvSpPr>
        <p:spPr>
          <a:xfrm>
            <a:off x="311700" y="4521400"/>
            <a:ext cx="7979400" cy="46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Merriweather"/>
              <a:buNone/>
              <a:defRPr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</a:lstStyle>
          <a:p>
            <a:endParaRPr/>
          </a:p>
        </p:txBody>
      </p:sp>
      <p:sp>
        <p:nvSpPr>
          <p:cNvPr id="53" name="Google Shape;5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paradigm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●"/>
              <a:defRPr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■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●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■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●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■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 xmlns:mc="http://schemas.openxmlformats.org/markup-compatibility/2006" xmlns:p14="http://schemas.microsoft.com/office/powerpoint/2010/main">
    <mc:Choice Requires="p14">
      <p:transition spd="slow" p14:dur="23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microsoft.com/office/2007/relationships/media" Target="../media/media2.mp4"/><Relationship Id="rId7" Type="http://schemas.openxmlformats.org/officeDocument/2006/relationships/image" Target="../media/image5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4.xml"/><Relationship Id="rId4" Type="http://schemas.openxmlformats.org/officeDocument/2006/relationships/video" Target="../media/media2.mp4"/><Relationship Id="rId9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morequip.com/products/component-hanlding-solution.html" TargetMode="External"/><Relationship Id="rId13" Type="http://schemas.openxmlformats.org/officeDocument/2006/relationships/image" Target="../media/image56.png"/><Relationship Id="rId3" Type="http://schemas.openxmlformats.org/officeDocument/2006/relationships/image" Target="../media/image54.png"/><Relationship Id="rId7" Type="http://schemas.openxmlformats.org/officeDocument/2006/relationships/hyperlink" Target="https://www.morequip.com/products/inspection-solution.html" TargetMode="External"/><Relationship Id="rId12" Type="http://schemas.openxmlformats.org/officeDocument/2006/relationships/hyperlink" Target="https://www.morequip.com/products/splicing-solution.html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morequip.com/products/Intelligent-Storage-Solution.html" TargetMode="External"/><Relationship Id="rId11" Type="http://schemas.openxmlformats.org/officeDocument/2006/relationships/hyperlink" Target="https://www.morequip.com/products/Cleaning-Solution-For-PCB-And-SMT-Stencil.html" TargetMode="External"/><Relationship Id="rId5" Type="http://schemas.openxmlformats.org/officeDocument/2006/relationships/hyperlink" Target="https://www.morequip.com/products/pcb-production-solution.html" TargetMode="External"/><Relationship Id="rId10" Type="http://schemas.openxmlformats.org/officeDocument/2006/relationships/hyperlink" Target="https://www.morequip.com/products/pcb-protector.html" TargetMode="External"/><Relationship Id="rId4" Type="http://schemas.openxmlformats.org/officeDocument/2006/relationships/image" Target="../media/image55.png"/><Relationship Id="rId9" Type="http://schemas.openxmlformats.org/officeDocument/2006/relationships/hyperlink" Target="https://www.morequip.com/products/PCB-Hanlding-Solution-Conveyor-Magazine-Loader-Unloader-PCB-Cutting.html" TargetMode="External"/><Relationship Id="rId1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3.jpg"/><Relationship Id="rId9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comments" Target="../comments/comment1.xml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29.jp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4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3"/>
          <p:cNvSpPr txBox="1">
            <a:spLocks noGrp="1"/>
          </p:cNvSpPr>
          <p:nvPr>
            <p:ph type="ctrTitle"/>
          </p:nvPr>
        </p:nvSpPr>
        <p:spPr>
          <a:xfrm>
            <a:off x="6787200" y="319525"/>
            <a:ext cx="1982100" cy="288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5" name="Google Shape;6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9100" y="490575"/>
            <a:ext cx="3886200" cy="76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>
          <a:extLst>
            <a:ext uri="{FF2B5EF4-FFF2-40B4-BE49-F238E27FC236}">
              <a16:creationId xmlns:a16="http://schemas.microsoft.com/office/drawing/2014/main" id="{446FF32C-2746-84A8-50FC-736A16A246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0">
            <a:extLst>
              <a:ext uri="{FF2B5EF4-FFF2-40B4-BE49-F238E27FC236}">
                <a16:creationId xmlns:a16="http://schemas.microsoft.com/office/drawing/2014/main" id="{8B61DEBF-46B8-AE85-DF28-6F82B0AB283D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3303325" y="1364175"/>
            <a:ext cx="5529000" cy="156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25000" lnSpcReduction="20000"/>
          </a:bodyPr>
          <a:lstStyle/>
          <a:p>
            <a:pPr algn="r" rtl="1">
              <a:buNone/>
            </a:pPr>
            <a:r>
              <a:rPr lang="he-IL" sz="4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שיטת מיקום מדויקת  </a:t>
            </a:r>
            <a:endParaRPr lang="en-US" sz="4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r" rtl="1">
              <a:buNone/>
            </a:pPr>
            <a:r>
              <a:rPr lang="he-IL" sz="4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מיקום נקודת ייחוס + מיקום משטח + מיקום גוף ראשי.  </a:t>
            </a:r>
            <a:endParaRPr lang="en-US" sz="4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r" rtl="1">
              <a:buNone/>
            </a:pPr>
            <a:r>
              <a:rPr lang="he-IL" sz="4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lang="en-US" sz="4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r" rtl="1">
              <a:buNone/>
            </a:pPr>
            <a:r>
              <a:rPr lang="he-IL" sz="4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תגובה מהירה לייצור המוני על קו הייצור  </a:t>
            </a:r>
            <a:endParaRPr lang="en-US" sz="4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r" rtl="1">
              <a:buNone/>
            </a:pPr>
            <a:r>
              <a:rPr lang="he-IL" sz="4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תכנות מהיר המושג באמצעות ייבוא נתוני ספריית רכיבים מתוכנות </a:t>
            </a:r>
            <a:r>
              <a:rPr lang="en-US" sz="44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CAD</a:t>
            </a:r>
            <a:r>
              <a:rPr lang="he-IL" sz="4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  </a:t>
            </a:r>
            <a:endParaRPr lang="en-US" sz="4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r" rtl="1">
              <a:buNone/>
            </a:pPr>
            <a:r>
              <a:rPr lang="he-IL" sz="4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lang="en-US" sz="4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r" rtl="1">
              <a:buNone/>
            </a:pPr>
            <a:r>
              <a:rPr lang="he-IL" sz="4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תכנות לא מקוון חזק ופונקציות ניפוי שגיאות בזמן אמת  </a:t>
            </a:r>
            <a:endParaRPr lang="en-US" sz="4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r" rtl="1">
              <a:buNone/>
            </a:pPr>
            <a:r>
              <a:rPr lang="he-IL" sz="4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ניתן לבצע ניפוי שגיאות מבלי לעצור את קו הייצור, ללא השפעה על יעילות הייצור.  </a:t>
            </a:r>
            <a:endParaRPr lang="en-US" sz="4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r" rtl="1">
              <a:buNone/>
            </a:pPr>
            <a:r>
              <a:rPr lang="he-IL" sz="4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lang="en-US" sz="4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r" rtl="1">
              <a:buNone/>
            </a:pPr>
            <a:r>
              <a:rPr lang="he-IL" sz="4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בדיקת הלחמה וירטואלית  </a:t>
            </a:r>
            <a:endParaRPr lang="en-US" sz="4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r" rtl="1">
              <a:buNone/>
            </a:pPr>
            <a:r>
              <a:rPr lang="he-IL" sz="4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ניתן לבחור שילובים שונים כדי להבטיח זיהוי מלא של הלחמה וירטואלית.  </a:t>
            </a:r>
            <a:endParaRPr lang="en-US" sz="4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r" rtl="1">
              <a:buNone/>
            </a:pPr>
            <a:r>
              <a:rPr lang="he-IL" sz="4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lang="en-US" sz="4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r" rtl="1">
              <a:buNone/>
            </a:pPr>
            <a:r>
              <a:rPr lang="he-IL" sz="4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תיקון כיפוף ברמת דיוק גבוהה  </a:t>
            </a:r>
            <a:endParaRPr lang="en-US" sz="4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r" rtl="1">
              <a:buNone/>
            </a:pPr>
            <a:r>
              <a:rPr lang="he-IL" sz="4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שיטת תיקון ייחודית לכיפוף לוחות.  </a:t>
            </a:r>
            <a:endParaRPr lang="en-US" sz="4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r" rtl="1">
              <a:buNone/>
            </a:pPr>
            <a:r>
              <a:rPr lang="he-IL" sz="4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lang="en-US" sz="4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r" rtl="1">
              <a:buNone/>
            </a:pPr>
            <a:r>
              <a:rPr lang="he-IL" sz="4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ניתן לשלב עם פונקציות בינה מלאכותית להפחתת שגיאות בזיהוי ולשיפור יכולת הזיהוי  </a:t>
            </a:r>
            <a:endParaRPr lang="en-US" sz="4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r" rtl="1"/>
            <a:r>
              <a:rPr lang="he-IL" sz="4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שימוש בטכנולוגיית </a:t>
            </a:r>
            <a:r>
              <a:rPr lang="en-US" sz="44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AI</a:t>
            </a:r>
            <a:r>
              <a:rPr lang="he-IL" sz="4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מתקדמת לשיפור שיעור ההצלחה.  </a:t>
            </a:r>
            <a:endParaRPr lang="en-US" sz="4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457200" lvl="0" indent="0" algn="r" rtl="1">
              <a:lnSpc>
                <a:spcPct val="50000"/>
              </a:lnSpc>
              <a:spcBef>
                <a:spcPts val="1800"/>
              </a:spcBef>
              <a:spcAft>
                <a:spcPts val="0"/>
              </a:spcAft>
              <a:buNone/>
            </a:pPr>
            <a:endParaRPr sz="2550" dirty="0">
              <a:solidFill>
                <a:srgbClr val="405D59"/>
              </a:solidFill>
              <a:highlight>
                <a:srgbClr val="FCFCFC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p20">
            <a:extLst>
              <a:ext uri="{FF2B5EF4-FFF2-40B4-BE49-F238E27FC236}">
                <a16:creationId xmlns:a16="http://schemas.microsoft.com/office/drawing/2014/main" id="{1B55C59C-131E-28BB-5596-581E193F7C3C}"/>
              </a:ext>
            </a:extLst>
          </p:cNvPr>
          <p:cNvSpPr txBox="1"/>
          <p:nvPr/>
        </p:nvSpPr>
        <p:spPr>
          <a:xfrm>
            <a:off x="6084600" y="2926550"/>
            <a:ext cx="3059400" cy="20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 dirty="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2C7878E8-FE65-CB4C-AC32-BB5432DE33BA}"/>
              </a:ext>
            </a:extLst>
          </p:cNvPr>
          <p:cNvSpPr txBox="1"/>
          <p:nvPr/>
        </p:nvSpPr>
        <p:spPr>
          <a:xfrm>
            <a:off x="4840514" y="200624"/>
            <a:ext cx="399181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en-US" sz="32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2D Pre-reflow AOI</a:t>
            </a:r>
            <a:endParaRPr lang="en-US" sz="32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BBD62DA1-E51F-3342-B294-B8BD3F5490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893" y="2357438"/>
            <a:ext cx="2131587" cy="2786062"/>
          </a:xfrm>
          <a:prstGeom prst="rect">
            <a:avLst/>
          </a:prstGeom>
        </p:spPr>
      </p:pic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04E782AE-ED27-802A-CAD0-2A3D3602C0E5}"/>
              </a:ext>
            </a:extLst>
          </p:cNvPr>
          <p:cNvSpPr txBox="1"/>
          <p:nvPr/>
        </p:nvSpPr>
        <p:spPr>
          <a:xfrm>
            <a:off x="4231751" y="785399"/>
            <a:ext cx="460057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en-US" sz="32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3D Pre-reflow AOI</a:t>
            </a:r>
            <a:endParaRPr lang="en-US" sz="32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7813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>
          <a:extLst>
            <a:ext uri="{FF2B5EF4-FFF2-40B4-BE49-F238E27FC236}">
              <a16:creationId xmlns:a16="http://schemas.microsoft.com/office/drawing/2014/main" id="{417A6944-482A-6629-3CCB-4D6474477A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0">
            <a:extLst>
              <a:ext uri="{FF2B5EF4-FFF2-40B4-BE49-F238E27FC236}">
                <a16:creationId xmlns:a16="http://schemas.microsoft.com/office/drawing/2014/main" id="{D914E394-2691-E363-E6D5-0E6534254BA2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3303325" y="1364174"/>
            <a:ext cx="5529000" cy="298094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32500" lnSpcReduction="20000"/>
          </a:bodyPr>
          <a:lstStyle/>
          <a:p>
            <a:pPr algn="r" rtl="1">
              <a:buNone/>
            </a:pPr>
            <a:r>
              <a:rPr lang="he-IL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lang="en-US" sz="2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r" rtl="1">
              <a:buNone/>
            </a:pPr>
            <a:r>
              <a:rPr lang="he-IL" sz="2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מקור אור ייחודי ומערכת הדמיה  </a:t>
            </a:r>
            <a:endParaRPr lang="en-US" sz="2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r" rtl="1">
              <a:buNone/>
            </a:pPr>
            <a:r>
              <a:rPr lang="he-IL" sz="2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* 12 מיליון מצלמות תעשייתיות מהירות מסוג </a:t>
            </a:r>
            <a:r>
              <a:rPr lang="en-US" sz="26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CXP</a:t>
            </a:r>
            <a:r>
              <a:rPr lang="he-IL" sz="2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סופר מהירות  </a:t>
            </a:r>
            <a:endParaRPr lang="en-US" sz="2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r" rtl="1">
              <a:buNone/>
            </a:pPr>
            <a:r>
              <a:rPr lang="he-IL" sz="2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* מקרן </a:t>
            </a:r>
            <a:r>
              <a:rPr lang="en-US" sz="26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DLP</a:t>
            </a:r>
            <a:r>
              <a:rPr lang="he-IL" sz="2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ללא צללה עם הקרנה ב-4 כיוונים  </a:t>
            </a:r>
            <a:endParaRPr lang="en-US" sz="2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r" rtl="1">
              <a:buNone/>
            </a:pPr>
            <a:r>
              <a:rPr lang="he-IL" sz="2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lang="en-US" sz="2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r" rtl="1">
              <a:buNone/>
            </a:pPr>
            <a:r>
              <a:rPr lang="he-IL" sz="2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כונן כפול בציר </a:t>
            </a:r>
            <a:r>
              <a:rPr lang="en-US" sz="26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Y</a:t>
            </a:r>
            <a:r>
              <a:rPr lang="he-IL" sz="2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סטנדרטי ברמת דיוק גבוהה  </a:t>
            </a:r>
            <a:endParaRPr lang="en-US" sz="2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r" rtl="1">
              <a:buNone/>
            </a:pPr>
            <a:r>
              <a:rPr lang="he-IL" sz="2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מיקום נקודת ייחוס + מיקום משטח + מיקום גוף ראשי  </a:t>
            </a:r>
            <a:endParaRPr lang="en-US" sz="2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r" rtl="1">
              <a:buNone/>
            </a:pPr>
            <a:r>
              <a:rPr lang="he-IL" sz="2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lang="en-US" sz="2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r" rtl="1">
              <a:buNone/>
            </a:pPr>
            <a:r>
              <a:rPr lang="he-IL" sz="2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תכנות לא מקוון חזק ופונקציות ניפוי שגיאות בזמן אמת  </a:t>
            </a:r>
            <a:endParaRPr lang="en-US" sz="2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r" rtl="1">
              <a:buNone/>
            </a:pPr>
            <a:r>
              <a:rPr lang="he-IL" sz="2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אין צורך לעצור את הקו, ניפוי שגיאות ישיר ללא השפעה על יעילות הייצור  </a:t>
            </a:r>
            <a:endParaRPr lang="en-US" sz="2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r" rtl="1">
              <a:buNone/>
            </a:pPr>
            <a:r>
              <a:rPr lang="he-IL" sz="2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lang="en-US" sz="2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r" rtl="1">
              <a:buNone/>
            </a:pPr>
            <a:r>
              <a:rPr lang="he-IL" sz="2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תוכנית בדיקה משותפת וספריית רכיבים  </a:t>
            </a:r>
            <a:endParaRPr lang="en-US" sz="2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r" rtl="1">
              <a:buNone/>
            </a:pPr>
            <a:r>
              <a:rPr lang="he-IL" sz="2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תוכניות בדיקה וספריות רכיבים נשמרות בשרת וניתנות לשיתוף בין מספר מכשירים  </a:t>
            </a:r>
            <a:endParaRPr lang="en-US" sz="2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r" rtl="1">
              <a:buNone/>
            </a:pPr>
            <a:r>
              <a:rPr lang="he-IL" sz="2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lang="en-US" sz="2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r" rtl="1">
              <a:buNone/>
            </a:pPr>
            <a:r>
              <a:rPr lang="he-IL" sz="2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פונקציות אלגוריתם מתקדמות  </a:t>
            </a:r>
            <a:endParaRPr lang="en-US" sz="2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r" rtl="1">
              <a:buNone/>
            </a:pPr>
            <a:r>
              <a:rPr lang="he-IL" sz="2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שיעור זיהוי גבוה, גמישות רחבה בבחירה  </a:t>
            </a:r>
            <a:endParaRPr lang="en-US" sz="2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r" rtl="1">
              <a:buNone/>
            </a:pPr>
            <a:r>
              <a:rPr lang="he-IL" sz="2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lang="en-US" sz="2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r" rtl="1">
              <a:buNone/>
            </a:pPr>
            <a:r>
              <a:rPr lang="he-IL" sz="2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פתרון אופטימלי לתיקון כיפוף לוחות  </a:t>
            </a:r>
            <a:endParaRPr lang="en-US" sz="2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r" rtl="1">
              <a:buNone/>
            </a:pPr>
            <a:r>
              <a:rPr lang="he-IL" sz="2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מצויד במנגנון ציר </a:t>
            </a:r>
            <a:r>
              <a:rPr lang="en-US" sz="26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Z</a:t>
            </a:r>
            <a:r>
              <a:rPr lang="he-IL" sz="2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לפתרון מדויק של בעיית כיפוף הלוח  </a:t>
            </a:r>
            <a:endParaRPr lang="en-US" sz="2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r" rtl="1">
              <a:buNone/>
            </a:pPr>
            <a:r>
              <a:rPr lang="he-IL" sz="2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lang="en-US" sz="2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r" rtl="1">
              <a:buNone/>
            </a:pPr>
            <a:r>
              <a:rPr lang="he-IL" sz="2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מצויד בפונקציית בינה מלאכותית (אלגוריתם לוגי </a:t>
            </a:r>
            <a:r>
              <a:rPr lang="en-US" sz="26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AI</a:t>
            </a:r>
            <a:r>
              <a:rPr lang="he-IL" sz="2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)  </a:t>
            </a:r>
            <a:endParaRPr lang="en-US" sz="2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46050" indent="0" algn="r" rtl="1">
              <a:buNone/>
            </a:pPr>
            <a:r>
              <a:rPr lang="he-IL" sz="2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תכנות קל באמצעות טכנולוגיית </a:t>
            </a:r>
            <a:r>
              <a:rPr lang="en-US" sz="26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AI</a:t>
            </a:r>
            <a:r>
              <a:rPr lang="he-IL" sz="2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מתקדמת  </a:t>
            </a:r>
            <a:endParaRPr lang="en-US" sz="2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457200" lvl="0" indent="0" algn="r" rtl="1">
              <a:lnSpc>
                <a:spcPct val="50000"/>
              </a:lnSpc>
              <a:spcBef>
                <a:spcPts val="1800"/>
              </a:spcBef>
              <a:spcAft>
                <a:spcPts val="0"/>
              </a:spcAft>
              <a:buNone/>
            </a:pPr>
            <a:endParaRPr sz="2550" dirty="0">
              <a:solidFill>
                <a:srgbClr val="405D59"/>
              </a:solidFill>
              <a:highlight>
                <a:srgbClr val="FCFCFC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p20">
            <a:extLst>
              <a:ext uri="{FF2B5EF4-FFF2-40B4-BE49-F238E27FC236}">
                <a16:creationId xmlns:a16="http://schemas.microsoft.com/office/drawing/2014/main" id="{9E7EFAFF-E14C-BB70-16A4-807602D4CAB5}"/>
              </a:ext>
            </a:extLst>
          </p:cNvPr>
          <p:cNvSpPr txBox="1"/>
          <p:nvPr/>
        </p:nvSpPr>
        <p:spPr>
          <a:xfrm>
            <a:off x="6084600" y="2947175"/>
            <a:ext cx="3059400" cy="20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 dirty="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89903301-05AB-6E28-61D6-EE2C3F80E3BD}"/>
              </a:ext>
            </a:extLst>
          </p:cNvPr>
          <p:cNvSpPr txBox="1"/>
          <p:nvPr/>
        </p:nvSpPr>
        <p:spPr>
          <a:xfrm>
            <a:off x="4840514" y="200624"/>
            <a:ext cx="399181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en-US" sz="2800" b="1" dirty="0">
                <a:solidFill>
                  <a:schemeClr val="bg1"/>
                </a:solidFill>
              </a:rPr>
              <a:t>SPI</a:t>
            </a:r>
            <a:endParaRPr lang="he-IL" sz="2800" b="1" dirty="0">
              <a:solidFill>
                <a:schemeClr val="bg1"/>
              </a:solidFill>
            </a:endParaRPr>
          </a:p>
        </p:txBody>
      </p:sp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D62ACE8A-641E-EB06-E1A2-A862CA3AB395}"/>
              </a:ext>
            </a:extLst>
          </p:cNvPr>
          <p:cNvSpPr txBox="1"/>
          <p:nvPr/>
        </p:nvSpPr>
        <p:spPr>
          <a:xfrm>
            <a:off x="4840514" y="704738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Automated Solder Paste Inspection 3D</a:t>
            </a:r>
            <a:endParaRPr lang="he-IL" sz="1800" dirty="0">
              <a:solidFill>
                <a:schemeClr val="bg1"/>
              </a:solidFill>
            </a:endParaRPr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C4B63866-DDD6-0BF0-A602-B238D7148E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2449456"/>
            <a:ext cx="1900238" cy="2636894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C35A587B-C32C-4FA5-BDAA-E4A08311EC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703" y="1288250"/>
            <a:ext cx="1773536" cy="1562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2863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>
          <a:extLst>
            <a:ext uri="{FF2B5EF4-FFF2-40B4-BE49-F238E27FC236}">
              <a16:creationId xmlns:a16="http://schemas.microsoft.com/office/drawing/2014/main" id="{D9950B03-5633-6CA7-16B1-0216CC8EBC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0">
            <a:extLst>
              <a:ext uri="{FF2B5EF4-FFF2-40B4-BE49-F238E27FC236}">
                <a16:creationId xmlns:a16="http://schemas.microsoft.com/office/drawing/2014/main" id="{DAA35EC2-089F-2FFB-9F9F-6E0550A9382B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2323814" y="1364174"/>
            <a:ext cx="6508511" cy="249968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25000" lnSpcReduction="20000"/>
          </a:bodyPr>
          <a:lstStyle/>
          <a:p>
            <a:pPr algn="r" rtl="1">
              <a:buNone/>
            </a:pPr>
            <a:r>
              <a:rPr lang="he-IL" sz="4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1. מחזור יעיל במיוחד של פסולת הלחמה, עם תפוקה של עד 90%.  </a:t>
            </a:r>
            <a:endParaRPr lang="en-US" sz="4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r" rtl="1">
              <a:buNone/>
            </a:pPr>
            <a:r>
              <a:rPr lang="he-IL" sz="4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2. אין צורך להוסיף כימיקלים או מחזרים – התהליך משתמש בהפרדה פיזיקלית להבטחת איכות גבוהה של המוצר.  </a:t>
            </a:r>
            <a:endParaRPr lang="en-US" sz="4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r" rtl="1">
              <a:buNone/>
            </a:pPr>
            <a:r>
              <a:rPr lang="he-IL" sz="4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3. שליטה באמצעות כפתורים, דף בקרה דיגיטלי לטמפרטורה, שליטה מדויקת על הטמפרטורה.  </a:t>
            </a:r>
            <a:endParaRPr lang="en-US" sz="4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r" rtl="1">
              <a:buNone/>
            </a:pPr>
            <a:r>
              <a:rPr lang="he-IL" sz="4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4. מיכל נירוסטה מלא, נוח לניקוי.  </a:t>
            </a:r>
            <a:endParaRPr lang="en-US" sz="4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r" rtl="1">
              <a:buNone/>
            </a:pPr>
            <a:r>
              <a:rPr lang="he-IL" sz="4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5. קערת ערבוב מנירוסטה בדרגת 316 עם קיבולת של 10 ק"ג וכוח חימום לערבוב מלא.  </a:t>
            </a:r>
            <a:endParaRPr lang="en-US" sz="4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r" rtl="1">
              <a:buNone/>
            </a:pPr>
            <a:r>
              <a:rPr lang="he-IL" sz="4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6. מערכת הזנה אוטומטית של פסולת הלחמה, בורג הזנה אוטומטי.  </a:t>
            </a:r>
            <a:endParaRPr lang="en-US" sz="4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r" rtl="1">
              <a:buNone/>
            </a:pPr>
            <a:r>
              <a:rPr lang="he-IL" sz="4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7. התראה אלקטרונית על מפלס נוזל, הכנסת בדיל ידנית.  </a:t>
            </a:r>
            <a:endParaRPr lang="en-US" sz="4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r" rtl="1">
              <a:buNone/>
            </a:pPr>
            <a:r>
              <a:rPr lang="he-IL" sz="4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8. הפרדה אוטומטית של בדיל ואפר בדיל, העברתם למכשיר איסוף ייעודי.  </a:t>
            </a:r>
            <a:endParaRPr lang="en-US" sz="4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r" rtl="1">
              <a:buNone/>
            </a:pPr>
            <a:r>
              <a:rPr lang="he-IL" sz="4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9. גודל קטן, משקל קל, נוחות בהעברה.  </a:t>
            </a:r>
            <a:endParaRPr lang="en-US" sz="4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r" rtl="1">
              <a:buNone/>
            </a:pPr>
            <a:r>
              <a:rPr lang="he-IL" sz="4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10. ניתן לשחזר כ-100 ק"ג ביום.  </a:t>
            </a:r>
            <a:endParaRPr lang="en-US" sz="4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46050" indent="0" algn="r" rtl="1">
              <a:buNone/>
            </a:pPr>
            <a:r>
              <a:rPr lang="he-IL" sz="4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11. מערכת סינון עשן עצמאית (אופציונלית).  </a:t>
            </a:r>
            <a:endParaRPr lang="en-US" sz="4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457200" lvl="0" indent="0" algn="r" rtl="1">
              <a:lnSpc>
                <a:spcPct val="50000"/>
              </a:lnSpc>
              <a:spcBef>
                <a:spcPts val="1800"/>
              </a:spcBef>
              <a:spcAft>
                <a:spcPts val="0"/>
              </a:spcAft>
              <a:buNone/>
            </a:pPr>
            <a:endParaRPr sz="2550" dirty="0">
              <a:solidFill>
                <a:srgbClr val="405D59"/>
              </a:solidFill>
              <a:highlight>
                <a:srgbClr val="FCFCFC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p20">
            <a:extLst>
              <a:ext uri="{FF2B5EF4-FFF2-40B4-BE49-F238E27FC236}">
                <a16:creationId xmlns:a16="http://schemas.microsoft.com/office/drawing/2014/main" id="{584B7E23-1D94-284D-F0EB-636E3249A530}"/>
              </a:ext>
            </a:extLst>
          </p:cNvPr>
          <p:cNvSpPr txBox="1"/>
          <p:nvPr/>
        </p:nvSpPr>
        <p:spPr>
          <a:xfrm>
            <a:off x="6084600" y="2926550"/>
            <a:ext cx="3059400" cy="20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 dirty="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A75BD4DF-B050-BFB5-7CA4-2A46421659D7}"/>
              </a:ext>
            </a:extLst>
          </p:cNvPr>
          <p:cNvSpPr txBox="1"/>
          <p:nvPr/>
        </p:nvSpPr>
        <p:spPr>
          <a:xfrm>
            <a:off x="4840514" y="200624"/>
            <a:ext cx="399181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he-IL" sz="2800" b="1" dirty="0">
                <a:solidFill>
                  <a:schemeClr val="bg1"/>
                </a:solidFill>
              </a:rPr>
              <a:t>מכונה למחזור בדיל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2187585-CDA0-6899-4326-5278C0E5E8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66" y="2335452"/>
            <a:ext cx="2800350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547090AC-407D-AB5D-3942-1F834E1A7933}"/>
              </a:ext>
            </a:extLst>
          </p:cNvPr>
          <p:cNvSpPr txBox="1"/>
          <p:nvPr/>
        </p:nvSpPr>
        <p:spPr>
          <a:xfrm>
            <a:off x="4260325" y="723844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Solder Dross Recovery Machine</a:t>
            </a:r>
          </a:p>
        </p:txBody>
      </p:sp>
      <p:pic>
        <p:nvPicPr>
          <p:cNvPr id="5" name="8AE961BB">
            <a:hlinkClick r:id="" action="ppaction://media"/>
            <a:extLst>
              <a:ext uri="{FF2B5EF4-FFF2-40B4-BE49-F238E27FC236}">
                <a16:creationId xmlns:a16="http://schemas.microsoft.com/office/drawing/2014/main" id="{2BEBC87C-05E9-2F48-9299-D7A94E428FC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059401" y="3660860"/>
            <a:ext cx="2279140" cy="1282016"/>
          </a:xfrm>
          <a:prstGeom prst="rect">
            <a:avLst/>
          </a:prstGeom>
        </p:spPr>
      </p:pic>
      <p:pic>
        <p:nvPicPr>
          <p:cNvPr id="6" name="9EE1EB7B">
            <a:hlinkClick r:id="" action="ppaction://media"/>
            <a:extLst>
              <a:ext uri="{FF2B5EF4-FFF2-40B4-BE49-F238E27FC236}">
                <a16:creationId xmlns:a16="http://schemas.microsoft.com/office/drawing/2014/main" id="{FD201E57-2E8D-2D20-B4C4-B96667984ED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84600" y="3660860"/>
            <a:ext cx="2138983" cy="1203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251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76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0"/>
          <p:cNvSpPr txBox="1">
            <a:spLocks noGrp="1"/>
          </p:cNvSpPr>
          <p:nvPr>
            <p:ph type="body" idx="2"/>
          </p:nvPr>
        </p:nvSpPr>
        <p:spPr>
          <a:xfrm>
            <a:off x="3303325" y="1364175"/>
            <a:ext cx="5529000" cy="156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marR="457200" lvl="0" indent="0" algn="r" rtl="1">
              <a:lnSpc>
                <a:spcPct val="50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rPr lang="iw" sz="1000" b="1" u="sng">
                <a:solidFill>
                  <a:srgbClr val="000000"/>
                </a:solidFill>
                <a:highlight>
                  <a:srgbClr val="FFFFFF"/>
                </a:highlight>
                <a:latin typeface="Alef"/>
                <a:ea typeface="Alef"/>
                <a:cs typeface="Alef"/>
                <a:sym typeface="Alef"/>
              </a:rPr>
              <a:t>מגוון פתרונות לקווי </a:t>
            </a:r>
            <a:r>
              <a:rPr lang="iw" sz="1000" b="1" u="sng">
                <a:solidFill>
                  <a:srgbClr val="1F1F1F"/>
                </a:solidFill>
                <a:highlight>
                  <a:srgbClr val="FFFFFF"/>
                </a:highlight>
                <a:latin typeface="Alef"/>
                <a:ea typeface="Alef"/>
                <a:cs typeface="Alef"/>
                <a:sym typeface="Alef"/>
              </a:rPr>
              <a:t> SMT:</a:t>
            </a:r>
            <a:endParaRPr sz="1000" b="1" u="sng">
              <a:solidFill>
                <a:srgbClr val="1F1F1F"/>
              </a:solidFill>
              <a:highlight>
                <a:srgbClr val="FFFFFF"/>
              </a:highlight>
              <a:latin typeface="Alef"/>
              <a:ea typeface="Alef"/>
              <a:cs typeface="Alef"/>
              <a:sym typeface="Alef"/>
            </a:endParaRPr>
          </a:p>
          <a:p>
            <a:pPr marL="914400" lvl="1" indent="-292100" algn="r" rtl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1F1F1F"/>
              </a:buClr>
              <a:buSzPts val="1000"/>
              <a:buFont typeface="Alef"/>
              <a:buChar char="○"/>
            </a:pPr>
            <a:r>
              <a:rPr lang="iw" sz="1000">
                <a:solidFill>
                  <a:srgbClr val="1F1F1F"/>
                </a:solidFill>
                <a:highlight>
                  <a:srgbClr val="FFFFFF"/>
                </a:highlight>
                <a:latin typeface="Alef"/>
                <a:ea typeface="Alef"/>
                <a:cs typeface="Alef"/>
                <a:sym typeface="Alef"/>
              </a:rPr>
              <a:t>פתרונות חדשניים ומתקדמים</a:t>
            </a:r>
            <a:r>
              <a:rPr lang="iw" sz="1000">
                <a:solidFill>
                  <a:srgbClr val="000000"/>
                </a:solidFill>
                <a:highlight>
                  <a:srgbClr val="FFFFFF"/>
                </a:highlight>
                <a:latin typeface="Alef"/>
                <a:ea typeface="Alef"/>
                <a:cs typeface="Alef"/>
                <a:sym typeface="Alef"/>
              </a:rPr>
              <a:t> לקווי SMT</a:t>
            </a:r>
            <a:endParaRPr sz="1000">
              <a:solidFill>
                <a:srgbClr val="000000"/>
              </a:solidFill>
              <a:highlight>
                <a:srgbClr val="FFFFFF"/>
              </a:highlight>
              <a:latin typeface="Alef"/>
              <a:ea typeface="Alef"/>
              <a:cs typeface="Alef"/>
              <a:sym typeface="Alef"/>
            </a:endParaRPr>
          </a:p>
          <a:p>
            <a:pPr marL="0" lvl="0" indent="0" algn="r" rtl="1">
              <a:lnSpc>
                <a:spcPct val="50000"/>
              </a:lnSpc>
              <a:spcBef>
                <a:spcPts val="1800"/>
              </a:spcBef>
              <a:spcAft>
                <a:spcPts val="1800"/>
              </a:spcAft>
              <a:buNone/>
            </a:pPr>
            <a:r>
              <a:rPr lang="iw" sz="1000">
                <a:solidFill>
                  <a:srgbClr val="000000"/>
                </a:solidFill>
                <a:highlight>
                  <a:srgbClr val="FFFFFF"/>
                </a:highlight>
                <a:latin typeface="Alef"/>
                <a:ea typeface="Alef"/>
                <a:cs typeface="Alef"/>
                <a:sym typeface="Alef"/>
              </a:rPr>
              <a:t>              </a:t>
            </a:r>
            <a:endParaRPr sz="2550">
              <a:solidFill>
                <a:srgbClr val="405D59"/>
              </a:solidFill>
              <a:highlight>
                <a:srgbClr val="FCFCFC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3" name="Google Shape;153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03475" y="845050"/>
            <a:ext cx="1260000" cy="314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3315375"/>
            <a:ext cx="6164875" cy="2316001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20"/>
          <p:cNvSpPr txBox="1"/>
          <p:nvPr/>
        </p:nvSpPr>
        <p:spPr>
          <a:xfrm>
            <a:off x="6084600" y="2926550"/>
            <a:ext cx="3059400" cy="20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w" sz="1350">
                <a:solidFill>
                  <a:srgbClr val="2C6FB8"/>
                </a:solidFill>
                <a:highlight>
                  <a:srgbClr val="F2F2F2"/>
                </a:highlight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PCB ASSEMBLY SOLUTION</a:t>
            </a:r>
            <a:endParaRPr sz="1350">
              <a:solidFill>
                <a:srgbClr val="2C6FB8"/>
              </a:solidFill>
              <a:highlight>
                <a:srgbClr val="F2F2F2"/>
              </a:highlight>
              <a:uFill>
                <a:noFill/>
              </a:uFill>
              <a:latin typeface="Roboto"/>
              <a:ea typeface="Roboto"/>
              <a:cs typeface="Roboto"/>
              <a:sym typeface="Roboto"/>
              <a:hlinkClick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w" sz="1350">
                <a:solidFill>
                  <a:srgbClr val="2C6FB8"/>
                </a:solidFill>
                <a:highlight>
                  <a:srgbClr val="F2F2F2"/>
                </a:highlight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STORAGE SOLUTION</a:t>
            </a:r>
            <a:endParaRPr sz="1350">
              <a:solidFill>
                <a:srgbClr val="2C6FB8"/>
              </a:solidFill>
              <a:highlight>
                <a:srgbClr val="F2F2F2"/>
              </a:highlight>
              <a:uFill>
                <a:noFill/>
              </a:uFill>
              <a:latin typeface="Roboto"/>
              <a:ea typeface="Roboto"/>
              <a:cs typeface="Roboto"/>
              <a:sym typeface="Roboto"/>
              <a:hlinkClick r:id="rId6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w" sz="1350">
                <a:solidFill>
                  <a:srgbClr val="2C6FB8"/>
                </a:solidFill>
                <a:highlight>
                  <a:srgbClr val="F2F2F2"/>
                </a:highlight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INSPECTION SOLUTION</a:t>
            </a:r>
            <a:endParaRPr sz="1350">
              <a:solidFill>
                <a:srgbClr val="2C6FB8"/>
              </a:solidFill>
              <a:highlight>
                <a:srgbClr val="F2F2F2"/>
              </a:highlight>
              <a:uFill>
                <a:noFill/>
              </a:uFill>
              <a:latin typeface="Roboto"/>
              <a:ea typeface="Roboto"/>
              <a:cs typeface="Roboto"/>
              <a:sym typeface="Roboto"/>
              <a:hlinkClick r:id="rId7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w" sz="1350">
                <a:solidFill>
                  <a:srgbClr val="2C6FB8"/>
                </a:solidFill>
                <a:highlight>
                  <a:srgbClr val="F2F2F2"/>
                </a:highlight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COMPONENT HANDLING SOLUTION</a:t>
            </a:r>
            <a:endParaRPr sz="1350">
              <a:solidFill>
                <a:srgbClr val="2C6FB8"/>
              </a:solidFill>
              <a:highlight>
                <a:srgbClr val="F2F2F2"/>
              </a:highlight>
              <a:uFill>
                <a:noFill/>
              </a:uFill>
              <a:latin typeface="Roboto"/>
              <a:ea typeface="Roboto"/>
              <a:cs typeface="Roboto"/>
              <a:sym typeface="Roboto"/>
              <a:hlinkClick r:id="rId8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w" sz="1350">
                <a:solidFill>
                  <a:srgbClr val="2C6FB8"/>
                </a:solidFill>
                <a:highlight>
                  <a:srgbClr val="F2F2F2"/>
                </a:highlight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PCB HANDLING SOLUTION</a:t>
            </a:r>
            <a:endParaRPr sz="1350">
              <a:solidFill>
                <a:srgbClr val="2C6FB8"/>
              </a:solidFill>
              <a:highlight>
                <a:srgbClr val="F2F2F2"/>
              </a:highlight>
              <a:uFill>
                <a:noFill/>
              </a:uFill>
              <a:latin typeface="Roboto"/>
              <a:ea typeface="Roboto"/>
              <a:cs typeface="Roboto"/>
              <a:sym typeface="Roboto"/>
              <a:hlinkClick r:id="rId9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w" sz="1350">
                <a:solidFill>
                  <a:srgbClr val="2C6FB8"/>
                </a:solidFill>
                <a:highlight>
                  <a:srgbClr val="F2F2F2"/>
                </a:highlight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PCBA PROTECTOR</a:t>
            </a:r>
            <a:endParaRPr sz="1350">
              <a:solidFill>
                <a:srgbClr val="2C6FB8"/>
              </a:solidFill>
              <a:highlight>
                <a:srgbClr val="F2F2F2"/>
              </a:highlight>
              <a:uFill>
                <a:noFill/>
              </a:uFill>
              <a:latin typeface="Roboto"/>
              <a:ea typeface="Roboto"/>
              <a:cs typeface="Roboto"/>
              <a:sym typeface="Roboto"/>
              <a:hlinkClick r:id="rId10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w" sz="1350">
                <a:solidFill>
                  <a:srgbClr val="2C6FB8"/>
                </a:solidFill>
                <a:highlight>
                  <a:srgbClr val="F2F2F2"/>
                </a:highlight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CLEANING SOLUTION</a:t>
            </a:r>
            <a:endParaRPr sz="1350">
              <a:solidFill>
                <a:srgbClr val="2C6FB8"/>
              </a:solidFill>
              <a:highlight>
                <a:srgbClr val="F2F2F2"/>
              </a:highlight>
              <a:uFill>
                <a:noFill/>
              </a:uFill>
              <a:latin typeface="Roboto"/>
              <a:ea typeface="Roboto"/>
              <a:cs typeface="Roboto"/>
              <a:sym typeface="Roboto"/>
              <a:hlinkClick r:id="rId1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w" sz="1350">
                <a:solidFill>
                  <a:srgbClr val="2C6FB8"/>
                </a:solidFill>
                <a:highlight>
                  <a:srgbClr val="F2F2F2"/>
                </a:highlight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SPLICING SOLUTION</a:t>
            </a:r>
            <a:endParaRPr sz="1350">
              <a:solidFill>
                <a:srgbClr val="2C6FB8"/>
              </a:solidFill>
              <a:highlight>
                <a:srgbClr val="F2F2F2"/>
              </a:highlight>
              <a:uFill>
                <a:noFill/>
              </a:uFill>
              <a:latin typeface="Roboto"/>
              <a:ea typeface="Roboto"/>
              <a:cs typeface="Roboto"/>
              <a:sym typeface="Roboto"/>
              <a:hlinkClick r:id="rId1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56" name="Google Shape;156;p20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7226634" y="845050"/>
            <a:ext cx="1605692" cy="314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0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4305088" y="774939"/>
            <a:ext cx="1283812" cy="45467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757D3B20-994D-772E-6CDC-B55B68C36BBB}"/>
              </a:ext>
            </a:extLst>
          </p:cNvPr>
          <p:cNvSpPr txBox="1"/>
          <p:nvPr/>
        </p:nvSpPr>
        <p:spPr>
          <a:xfrm>
            <a:off x="4840514" y="200624"/>
            <a:ext cx="399181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he-IL" sz="2800" b="1" dirty="0">
                <a:solidFill>
                  <a:schemeClr val="bg1"/>
                </a:solidFill>
              </a:rPr>
              <a:t>ציוד פריפריאלי לקווי </a:t>
            </a:r>
            <a:r>
              <a:rPr lang="en-US" sz="2800" b="1" dirty="0">
                <a:solidFill>
                  <a:schemeClr val="bg1"/>
                </a:solidFill>
              </a:rPr>
              <a:t>SMT</a:t>
            </a:r>
            <a:endParaRPr lang="he-IL" sz="2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4"/>
          <p:cNvSpPr txBox="1">
            <a:spLocks noGrp="1"/>
          </p:cNvSpPr>
          <p:nvPr>
            <p:ph type="body" idx="2"/>
          </p:nvPr>
        </p:nvSpPr>
        <p:spPr>
          <a:xfrm>
            <a:off x="4640150" y="2080825"/>
            <a:ext cx="4325700" cy="331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1">
              <a:lnSpc>
                <a:spcPct val="200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rPr lang="iw" sz="1200" b="1">
                <a:solidFill>
                  <a:srgbClr val="1F1F1F"/>
                </a:solidFill>
                <a:highlight>
                  <a:srgbClr val="FFFFFF"/>
                </a:highlight>
              </a:rPr>
              <a:t>שירטרוניקס - פתרונות מתקדמים לתעשייה, מחקר ופעילות מעבדות</a:t>
            </a:r>
            <a:endParaRPr sz="1200" b="1">
              <a:solidFill>
                <a:srgbClr val="1F1F1F"/>
              </a:solidFill>
              <a:highlight>
                <a:srgbClr val="FFFFFF"/>
              </a:highlight>
            </a:endParaRPr>
          </a:p>
          <a:p>
            <a:pPr marL="0" lvl="0" indent="0" algn="r" rtl="1">
              <a:lnSpc>
                <a:spcPct val="200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rPr lang="iw" sz="1200" b="1">
                <a:solidFill>
                  <a:srgbClr val="1F1F1F"/>
                </a:solidFill>
                <a:highlight>
                  <a:srgbClr val="FFFFFF"/>
                </a:highlight>
              </a:rPr>
              <a:t>שירטרוניקס חרטה על דגלה להוות גורם מקצועי מוביל ביבוא ושיווק ציוד תעשייתי מתקדם, המספקת פתרונות מקיפים למגוון רחב של תחומים : </a:t>
            </a:r>
            <a:endParaRPr sz="1200" b="1">
              <a:solidFill>
                <a:srgbClr val="1F1F1F"/>
              </a:solidFill>
              <a:highlight>
                <a:srgbClr val="FFFFFF"/>
              </a:highlight>
            </a:endParaRPr>
          </a:p>
          <a:p>
            <a:pPr marL="457200" lvl="0" indent="-304800" algn="r" rtl="1">
              <a:lnSpc>
                <a:spcPct val="200000"/>
              </a:lnSpc>
              <a:spcBef>
                <a:spcPts val="1800"/>
              </a:spcBef>
              <a:spcAft>
                <a:spcPts val="0"/>
              </a:spcAft>
              <a:buClr>
                <a:srgbClr val="1F1F1F"/>
              </a:buClr>
              <a:buSzPts val="1200"/>
              <a:buChar char="●"/>
            </a:pPr>
            <a:r>
              <a:rPr lang="iw" sz="1200" b="1">
                <a:solidFill>
                  <a:srgbClr val="1F1F1F"/>
                </a:solidFill>
                <a:highlight>
                  <a:srgbClr val="FFFFFF"/>
                </a:highlight>
              </a:rPr>
              <a:t>מכשור וציוד מתקדם לתעשיית הSMT והאלקטרוניקה.</a:t>
            </a:r>
            <a:endParaRPr sz="1200" b="1">
              <a:solidFill>
                <a:srgbClr val="1F1F1F"/>
              </a:solidFill>
              <a:highlight>
                <a:srgbClr val="FFFFFF"/>
              </a:highlight>
            </a:endParaRPr>
          </a:p>
          <a:p>
            <a:pPr marL="0" lvl="0" indent="0" algn="r" rtl="1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None/>
            </a:pPr>
            <a:endParaRPr sz="1200" b="1">
              <a:solidFill>
                <a:srgbClr val="1F1F1F"/>
              </a:solidFill>
              <a:highlight>
                <a:srgbClr val="FFFFFF"/>
              </a:highlight>
            </a:endParaRPr>
          </a:p>
          <a:p>
            <a:pPr marL="0" lvl="0" indent="0" algn="r" rtl="1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None/>
            </a:pPr>
            <a:endParaRPr sz="1200" b="1">
              <a:solidFill>
                <a:srgbClr val="1F1F1F"/>
              </a:solidFill>
              <a:highlight>
                <a:srgbClr val="FFFFFF"/>
              </a:highlight>
            </a:endParaRPr>
          </a:p>
          <a:p>
            <a:pPr marL="0" lvl="0" indent="0" algn="r" rtl="1">
              <a:lnSpc>
                <a:spcPct val="150000"/>
              </a:lnSpc>
              <a:spcBef>
                <a:spcPts val="1800"/>
              </a:spcBef>
              <a:spcAft>
                <a:spcPts val="1800"/>
              </a:spcAft>
              <a:buNone/>
            </a:pPr>
            <a:endParaRPr sz="1200" b="1">
              <a:solidFill>
                <a:srgbClr val="1F1F1F"/>
              </a:solidFill>
              <a:highlight>
                <a:srgbClr val="FFFFFF"/>
              </a:highlight>
            </a:endParaRPr>
          </a:p>
        </p:txBody>
      </p:sp>
      <p:pic>
        <p:nvPicPr>
          <p:cNvPr id="71" name="Google Shape;7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96300" y="1898450"/>
            <a:ext cx="1363075" cy="92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3862" y="440231"/>
            <a:ext cx="1151300" cy="1127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87028" y="359490"/>
            <a:ext cx="1581617" cy="579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439100" y="1219024"/>
            <a:ext cx="1993902" cy="399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962894" y="3153994"/>
            <a:ext cx="1002600" cy="100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40758" y="3154009"/>
            <a:ext cx="1817516" cy="100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859900" y="622900"/>
            <a:ext cx="3886200" cy="76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40738" y="4376592"/>
            <a:ext cx="1817525" cy="617958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40738" y="1967900"/>
            <a:ext cx="1704960" cy="891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2645259" y="4354893"/>
            <a:ext cx="1581600" cy="6396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5"/>
          <p:cNvSpPr txBox="1"/>
          <p:nvPr/>
        </p:nvSpPr>
        <p:spPr>
          <a:xfrm>
            <a:off x="3507650" y="1431375"/>
            <a:ext cx="5324700" cy="20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rPr lang="iw" sz="1100" b="1">
                <a:highlight>
                  <a:srgbClr val="FFFFFF"/>
                </a:highlight>
                <a:latin typeface="Alef"/>
                <a:ea typeface="Alef"/>
                <a:cs typeface="Alef"/>
                <a:sym typeface="Alef"/>
              </a:rPr>
              <a:t>מגוון רחב של תנורים מבית היצרנים:  </a:t>
            </a:r>
            <a:r>
              <a:rPr lang="iw" sz="1100" b="1">
                <a:solidFill>
                  <a:srgbClr val="1F1F1F"/>
                </a:solidFill>
                <a:highlight>
                  <a:srgbClr val="FFFFFF"/>
                </a:highlight>
                <a:latin typeface="Alef"/>
                <a:ea typeface="Alef"/>
                <a:cs typeface="Alef"/>
                <a:sym typeface="Alef"/>
              </a:rPr>
              <a:t>Climatec Net Dry ו-KOMEG</a:t>
            </a:r>
            <a:endParaRPr sz="1100" b="1">
              <a:solidFill>
                <a:srgbClr val="1F1F1F"/>
              </a:solidFill>
              <a:highlight>
                <a:srgbClr val="FFFFFF"/>
              </a:highlight>
              <a:latin typeface="Alef"/>
              <a:ea typeface="Alef"/>
              <a:cs typeface="Alef"/>
              <a:sym typeface="Alef"/>
            </a:endParaRPr>
          </a:p>
          <a:p>
            <a:pPr marL="914400" lvl="1" indent="-298450" algn="r" rtl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1F1F1F"/>
              </a:buClr>
              <a:buSzPts val="1100"/>
              <a:buFont typeface="Alef"/>
              <a:buChar char="○"/>
            </a:pPr>
            <a:r>
              <a:rPr lang="iw" sz="1100" b="1">
                <a:highlight>
                  <a:srgbClr val="FFFFFF"/>
                </a:highlight>
                <a:latin typeface="Alef"/>
                <a:ea typeface="Alef"/>
                <a:cs typeface="Alef"/>
                <a:sym typeface="Alef"/>
              </a:rPr>
              <a:t>תנורים בטמפרטורות שונות</a:t>
            </a:r>
            <a:endParaRPr sz="1100" b="1">
              <a:highlight>
                <a:srgbClr val="FFFFFF"/>
              </a:highlight>
              <a:latin typeface="Alef"/>
              <a:ea typeface="Alef"/>
              <a:cs typeface="Alef"/>
              <a:sym typeface="Alef"/>
            </a:endParaRPr>
          </a:p>
          <a:p>
            <a:pPr marL="914400" lvl="1" indent="-298450" algn="r" rtl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1F1F1F"/>
              </a:buClr>
              <a:buSzPts val="1100"/>
              <a:buFont typeface="Alef"/>
              <a:buChar char="○"/>
            </a:pPr>
            <a:r>
              <a:rPr lang="iw" sz="1100" b="1">
                <a:solidFill>
                  <a:srgbClr val="1F1F1F"/>
                </a:solidFill>
                <a:highlight>
                  <a:srgbClr val="FFFFFF"/>
                </a:highlight>
                <a:latin typeface="Alef"/>
                <a:ea typeface="Alef"/>
                <a:cs typeface="Alef"/>
                <a:sym typeface="Alef"/>
              </a:rPr>
              <a:t>מתאים למגוון רחב של תחומים</a:t>
            </a:r>
            <a:endParaRPr sz="1100" b="1">
              <a:solidFill>
                <a:srgbClr val="1F1F1F"/>
              </a:solidFill>
              <a:highlight>
                <a:srgbClr val="FFFFFF"/>
              </a:highlight>
              <a:latin typeface="Alef"/>
              <a:ea typeface="Alef"/>
              <a:cs typeface="Alef"/>
              <a:sym typeface="Alef"/>
            </a:endParaRPr>
          </a:p>
          <a:p>
            <a:pPr marL="0" lvl="0" indent="0" algn="r" rtl="1">
              <a:lnSpc>
                <a:spcPct val="100000"/>
              </a:lnSpc>
              <a:spcBef>
                <a:spcPts val="1800"/>
              </a:spcBef>
              <a:spcAft>
                <a:spcPts val="1800"/>
              </a:spcAft>
              <a:buNone/>
            </a:pPr>
            <a:r>
              <a:rPr lang="iw" sz="900">
                <a:highlight>
                  <a:srgbClr val="FFFFFF"/>
                </a:highlight>
                <a:latin typeface="Alef"/>
                <a:ea typeface="Alef"/>
                <a:cs typeface="Alef"/>
                <a:sym typeface="Alef"/>
              </a:rPr>
              <a:t>                         </a:t>
            </a:r>
            <a:endParaRPr sz="15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87" name="Google Shape;87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36088" y="3866625"/>
            <a:ext cx="1096274" cy="1096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19812" y="3743426"/>
            <a:ext cx="1156924" cy="1164027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/>
          <p:nvPr/>
        </p:nvSpPr>
        <p:spPr>
          <a:xfrm>
            <a:off x="4291610" y="3292675"/>
            <a:ext cx="1568400" cy="3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w" sz="1050" b="1">
                <a:solidFill>
                  <a:srgbClr val="405D59"/>
                </a:solidFill>
                <a:highlight>
                  <a:srgbClr val="FCFCFC"/>
                </a:highlight>
              </a:rPr>
              <a:t>תנורי מעבדה 400 מעלות</a:t>
            </a:r>
            <a:endParaRPr sz="1050" b="1">
              <a:solidFill>
                <a:srgbClr val="405D59"/>
              </a:solidFill>
              <a:highlight>
                <a:srgbClr val="FCFCFC"/>
              </a:highlight>
            </a:endParaRPr>
          </a:p>
          <a:p>
            <a:pPr marL="0" lvl="0" indent="0" algn="r" rtl="1">
              <a:spcBef>
                <a:spcPts val="2300"/>
              </a:spcBef>
              <a:spcAft>
                <a:spcPts val="0"/>
              </a:spcAft>
              <a:buNone/>
            </a:pPr>
            <a:endParaRPr sz="800" b="1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0" name="Google Shape;90;p15"/>
          <p:cNvSpPr txBox="1"/>
          <p:nvPr/>
        </p:nvSpPr>
        <p:spPr>
          <a:xfrm>
            <a:off x="2518163" y="3292675"/>
            <a:ext cx="1568400" cy="3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w" sz="1050" b="1">
                <a:solidFill>
                  <a:srgbClr val="405D59"/>
                </a:solidFill>
                <a:highlight>
                  <a:srgbClr val="FCFCFC"/>
                </a:highlight>
              </a:rPr>
              <a:t>תנורי מעבדה 500 מעלות</a:t>
            </a:r>
            <a:endParaRPr sz="1050" b="1">
              <a:solidFill>
                <a:srgbClr val="405D59"/>
              </a:solidFill>
              <a:highlight>
                <a:srgbClr val="FCFCFC"/>
              </a:highlight>
            </a:endParaRPr>
          </a:p>
          <a:p>
            <a:pPr marL="0" lvl="0" indent="0" algn="r" rtl="1">
              <a:spcBef>
                <a:spcPts val="2300"/>
              </a:spcBef>
              <a:spcAft>
                <a:spcPts val="0"/>
              </a:spcAft>
              <a:buNone/>
            </a:pPr>
            <a:endParaRPr sz="800" b="1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91" name="Google Shape;91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65050" y="3618775"/>
            <a:ext cx="1413325" cy="1413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18166" y="3618763"/>
            <a:ext cx="1413325" cy="1413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03030" y="3777300"/>
            <a:ext cx="1096250" cy="1096250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5"/>
          <p:cNvSpPr txBox="1"/>
          <p:nvPr/>
        </p:nvSpPr>
        <p:spPr>
          <a:xfrm>
            <a:off x="5835122" y="3292675"/>
            <a:ext cx="1568400" cy="3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w" sz="1050" b="1">
                <a:solidFill>
                  <a:srgbClr val="405D59"/>
                </a:solidFill>
                <a:highlight>
                  <a:srgbClr val="FCFCFC"/>
                </a:highlight>
              </a:rPr>
              <a:t>תנורי ייבוש 300 מעלות</a:t>
            </a:r>
            <a:endParaRPr sz="1050" b="1">
              <a:solidFill>
                <a:srgbClr val="405D59"/>
              </a:solidFill>
              <a:highlight>
                <a:srgbClr val="FCFCFC"/>
              </a:highlight>
            </a:endParaRPr>
          </a:p>
          <a:p>
            <a:pPr marL="0" lvl="0" indent="0" algn="r" rtl="1">
              <a:spcBef>
                <a:spcPts val="2300"/>
              </a:spcBef>
              <a:spcAft>
                <a:spcPts val="0"/>
              </a:spcAft>
              <a:buNone/>
            </a:pPr>
            <a:endParaRPr sz="800" b="1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95" name="Google Shape;95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03023" y="1880873"/>
            <a:ext cx="1737900" cy="1737900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5"/>
          <p:cNvSpPr txBox="1"/>
          <p:nvPr/>
        </p:nvSpPr>
        <p:spPr>
          <a:xfrm>
            <a:off x="7386550" y="3292675"/>
            <a:ext cx="1737900" cy="3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w" sz="1050" b="1">
                <a:solidFill>
                  <a:srgbClr val="405D59"/>
                </a:solidFill>
                <a:highlight>
                  <a:srgbClr val="FCFCFC"/>
                </a:highlight>
              </a:rPr>
              <a:t>תנורי ייבוש 200-250 מעלות</a:t>
            </a:r>
            <a:endParaRPr sz="1050" b="1">
              <a:solidFill>
                <a:srgbClr val="405D59"/>
              </a:solidFill>
              <a:highlight>
                <a:srgbClr val="FCFCFC"/>
              </a:highlight>
            </a:endParaRPr>
          </a:p>
          <a:p>
            <a:pPr marL="0" lvl="0" indent="0" algn="r" rtl="1">
              <a:spcBef>
                <a:spcPts val="2300"/>
              </a:spcBef>
              <a:spcAft>
                <a:spcPts val="0"/>
              </a:spcAft>
              <a:buNone/>
            </a:pPr>
            <a:endParaRPr sz="800" b="1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97" name="Google Shape;97;p1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17550" y="1756775"/>
            <a:ext cx="2100625" cy="430625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5"/>
          <p:cNvSpPr txBox="1"/>
          <p:nvPr/>
        </p:nvSpPr>
        <p:spPr>
          <a:xfrm>
            <a:off x="95450" y="3292675"/>
            <a:ext cx="1960200" cy="3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w" sz="1050" b="1">
                <a:solidFill>
                  <a:srgbClr val="405D59"/>
                </a:solidFill>
                <a:highlight>
                  <a:srgbClr val="FCFCFC"/>
                </a:highlight>
              </a:rPr>
              <a:t>תנורי מעבדה בטמפ’ גבוהה</a:t>
            </a:r>
            <a:endParaRPr sz="1050" b="1">
              <a:solidFill>
                <a:srgbClr val="405D59"/>
              </a:solidFill>
              <a:highlight>
                <a:srgbClr val="FCFCFC"/>
              </a:highlight>
            </a:endParaRPr>
          </a:p>
          <a:p>
            <a:pPr marL="0" lvl="0" indent="0" algn="r" rtl="1">
              <a:spcBef>
                <a:spcPts val="2300"/>
              </a:spcBef>
              <a:spcAft>
                <a:spcPts val="0"/>
              </a:spcAft>
              <a:buNone/>
            </a:pPr>
            <a:endParaRPr sz="800" b="1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C024FEBA-415D-72D6-C114-DFC104008B4B}"/>
              </a:ext>
            </a:extLst>
          </p:cNvPr>
          <p:cNvSpPr txBox="1"/>
          <p:nvPr/>
        </p:nvSpPr>
        <p:spPr>
          <a:xfrm>
            <a:off x="4291610" y="457199"/>
            <a:ext cx="460564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2800" b="1" dirty="0">
                <a:solidFill>
                  <a:schemeClr val="bg1"/>
                </a:solidFill>
              </a:rPr>
              <a:t>תאי ייבוש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975" y="363100"/>
            <a:ext cx="3730375" cy="1815950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6"/>
          <p:cNvSpPr txBox="1">
            <a:spLocks noGrp="1"/>
          </p:cNvSpPr>
          <p:nvPr>
            <p:ph type="body" idx="2"/>
          </p:nvPr>
        </p:nvSpPr>
        <p:spPr>
          <a:xfrm>
            <a:off x="3332925" y="1328350"/>
            <a:ext cx="5706600" cy="100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25000" lnSpcReduction="20000"/>
          </a:bodyPr>
          <a:lstStyle/>
          <a:p>
            <a:pPr marL="0" lvl="0" indent="0" algn="r" rtl="1">
              <a:lnSpc>
                <a:spcPct val="50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rPr lang="iw" sz="3792" b="1" dirty="0">
                <a:solidFill>
                  <a:srgbClr val="000000"/>
                </a:solidFill>
                <a:highlight>
                  <a:srgbClr val="FFFFFF"/>
                </a:highlight>
                <a:latin typeface="Alef"/>
                <a:ea typeface="Alef"/>
                <a:cs typeface="Alef"/>
                <a:sym typeface="Alef"/>
              </a:rPr>
              <a:t>מגוון רחב של תאים מבית היצרנים:  </a:t>
            </a:r>
            <a:r>
              <a:rPr lang="iw" sz="3792" b="1" dirty="0">
                <a:solidFill>
                  <a:srgbClr val="1F1F1F"/>
                </a:solidFill>
                <a:highlight>
                  <a:srgbClr val="FFFFFF"/>
                </a:highlight>
                <a:latin typeface="Alef"/>
                <a:ea typeface="Alef"/>
                <a:cs typeface="Alef"/>
                <a:sym typeface="Alef"/>
              </a:rPr>
              <a:t>Climtec Net Dry ו-KOMEG</a:t>
            </a:r>
            <a:endParaRPr sz="3792" b="1" dirty="0">
              <a:solidFill>
                <a:srgbClr val="1F1F1F"/>
              </a:solidFill>
              <a:highlight>
                <a:srgbClr val="FFFFFF"/>
              </a:highlight>
              <a:latin typeface="Alef"/>
              <a:ea typeface="Alef"/>
              <a:cs typeface="Alef"/>
              <a:sym typeface="Alef"/>
            </a:endParaRPr>
          </a:p>
          <a:p>
            <a:pPr marL="914400" lvl="1" indent="-288804" algn="r" rtl="1">
              <a:lnSpc>
                <a:spcPct val="50000"/>
              </a:lnSpc>
              <a:spcBef>
                <a:spcPts val="1800"/>
              </a:spcBef>
              <a:spcAft>
                <a:spcPts val="0"/>
              </a:spcAft>
              <a:buClr>
                <a:srgbClr val="1F1F1F"/>
              </a:buClr>
              <a:buSzPct val="100000"/>
              <a:buFont typeface="Alef"/>
              <a:buChar char="○"/>
            </a:pPr>
            <a:r>
              <a:rPr lang="iw" sz="3792" b="1" dirty="0">
                <a:solidFill>
                  <a:srgbClr val="000000"/>
                </a:solidFill>
                <a:highlight>
                  <a:srgbClr val="FFFFFF"/>
                </a:highlight>
                <a:latin typeface="Alef"/>
                <a:ea typeface="Alef"/>
                <a:cs typeface="Alef"/>
                <a:sym typeface="Alef"/>
              </a:rPr>
              <a:t>תאי סביבה לבדיקות טמפרטורה /לחות/טמפרטורה ולחות/הלם תרמי ותנאי סביבה אחרים.</a:t>
            </a:r>
            <a:endParaRPr sz="3792" b="1" dirty="0">
              <a:solidFill>
                <a:srgbClr val="000000"/>
              </a:solidFill>
              <a:highlight>
                <a:srgbClr val="FFFFFF"/>
              </a:highlight>
              <a:latin typeface="Alef"/>
              <a:ea typeface="Alef"/>
              <a:cs typeface="Alef"/>
              <a:sym typeface="Alef"/>
            </a:endParaRPr>
          </a:p>
          <a:p>
            <a:pPr marL="914400" lvl="1" indent="-288804" algn="r" rtl="1">
              <a:lnSpc>
                <a:spcPct val="50000"/>
              </a:lnSpc>
              <a:spcBef>
                <a:spcPts val="1800"/>
              </a:spcBef>
              <a:spcAft>
                <a:spcPts val="0"/>
              </a:spcAft>
              <a:buClr>
                <a:srgbClr val="1F1F1F"/>
              </a:buClr>
              <a:buSzPct val="100000"/>
              <a:buFont typeface="Alef"/>
              <a:buChar char="○"/>
            </a:pPr>
            <a:r>
              <a:rPr lang="iw" sz="3792" b="1" dirty="0">
                <a:solidFill>
                  <a:srgbClr val="1F1F1F"/>
                </a:solidFill>
                <a:highlight>
                  <a:srgbClr val="FFFFFF"/>
                </a:highlight>
                <a:latin typeface="Alef"/>
                <a:ea typeface="Alef"/>
                <a:cs typeface="Alef"/>
                <a:sym typeface="Alef"/>
              </a:rPr>
              <a:t>מתאים למגוון רחב של תחומים</a:t>
            </a:r>
            <a:endParaRPr sz="3792" b="1" dirty="0">
              <a:solidFill>
                <a:srgbClr val="1F1F1F"/>
              </a:solidFill>
              <a:highlight>
                <a:srgbClr val="FFFFFF"/>
              </a:highlight>
              <a:latin typeface="Alef"/>
              <a:ea typeface="Alef"/>
              <a:cs typeface="Alef"/>
              <a:sym typeface="Alef"/>
            </a:endParaRPr>
          </a:p>
          <a:p>
            <a:pPr marL="0" lvl="0" indent="0" algn="r" rtl="1">
              <a:lnSpc>
                <a:spcPct val="50000"/>
              </a:lnSpc>
              <a:spcBef>
                <a:spcPts val="1800"/>
              </a:spcBef>
              <a:spcAft>
                <a:spcPts val="1800"/>
              </a:spcAft>
              <a:buNone/>
            </a:pPr>
            <a:r>
              <a:rPr lang="iw" sz="1000" dirty="0">
                <a:solidFill>
                  <a:srgbClr val="000000"/>
                </a:solidFill>
                <a:highlight>
                  <a:srgbClr val="FFFFFF"/>
                </a:highlight>
                <a:latin typeface="Alef"/>
                <a:ea typeface="Alef"/>
                <a:cs typeface="Alef"/>
                <a:sym typeface="Alef"/>
              </a:rPr>
              <a:t>                                   </a:t>
            </a:r>
            <a:endParaRPr sz="1600" dirty="0"/>
          </a:p>
        </p:txBody>
      </p:sp>
      <p:pic>
        <p:nvPicPr>
          <p:cNvPr id="106" name="Google Shape;106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9425" y="3145876"/>
            <a:ext cx="1878124" cy="17312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67825" y="2290925"/>
            <a:ext cx="6164475" cy="273727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8D0C1BA4-7361-6EF5-B858-2FA4C5B2B58B}"/>
              </a:ext>
            </a:extLst>
          </p:cNvPr>
          <p:cNvSpPr txBox="1"/>
          <p:nvPr/>
        </p:nvSpPr>
        <p:spPr>
          <a:xfrm>
            <a:off x="4151086" y="363100"/>
            <a:ext cx="4579257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he-IL" sz="3600" b="1" dirty="0">
                <a:solidFill>
                  <a:schemeClr val="bg1"/>
                </a:solidFill>
              </a:rPr>
              <a:t>תאי טמפרטורה וסביבה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9825" y="1486450"/>
            <a:ext cx="8490200" cy="342057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618D742C-BBE9-B45C-99DE-DC0B5F909978}"/>
              </a:ext>
            </a:extLst>
          </p:cNvPr>
          <p:cNvSpPr txBox="1"/>
          <p:nvPr/>
        </p:nvSpPr>
        <p:spPr>
          <a:xfrm>
            <a:off x="711200" y="413657"/>
            <a:ext cx="570411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he-IL" sz="2800" b="1" dirty="0">
                <a:solidFill>
                  <a:schemeClr val="bg1"/>
                </a:solidFill>
              </a:rPr>
              <a:t>לקוחות בעולם </a:t>
            </a:r>
            <a:r>
              <a:rPr lang="en-US" sz="2800" b="1" dirty="0">
                <a:solidFill>
                  <a:schemeClr val="bg1"/>
                </a:solidFill>
              </a:rPr>
              <a:t>KOMEG</a:t>
            </a:r>
            <a:endParaRPr lang="he-IL" sz="2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8"/>
          <p:cNvSpPr txBox="1">
            <a:spLocks noGrp="1"/>
          </p:cNvSpPr>
          <p:nvPr>
            <p:ph type="title"/>
          </p:nvPr>
        </p:nvSpPr>
        <p:spPr>
          <a:xfrm>
            <a:off x="311700" y="335775"/>
            <a:ext cx="85206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w"/>
              <a:t>BGA / REWORK </a:t>
            </a:r>
            <a:endParaRPr/>
          </a:p>
        </p:txBody>
      </p:sp>
      <p:sp>
        <p:nvSpPr>
          <p:cNvPr id="119" name="Google Shape;119;p18"/>
          <p:cNvSpPr txBox="1">
            <a:spLocks noGrp="1"/>
          </p:cNvSpPr>
          <p:nvPr>
            <p:ph type="body" idx="2"/>
          </p:nvPr>
        </p:nvSpPr>
        <p:spPr>
          <a:xfrm>
            <a:off x="3358550" y="1378900"/>
            <a:ext cx="5689500" cy="16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marR="457200" lvl="0" indent="0" algn="r" rtl="1">
              <a:lnSpc>
                <a:spcPct val="50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rPr lang="iw" sz="1000" b="1" u="sng" dirty="0">
                <a:solidFill>
                  <a:srgbClr val="000000"/>
                </a:solidFill>
                <a:highlight>
                  <a:srgbClr val="FFFFFF"/>
                </a:highlight>
                <a:latin typeface="Alef"/>
                <a:ea typeface="Alef"/>
                <a:cs typeface="Alef"/>
                <a:sym typeface="Alef"/>
              </a:rPr>
              <a:t>מגוון פתרונות לקווי </a:t>
            </a:r>
            <a:r>
              <a:rPr lang="iw" sz="1000" b="1" u="sng" dirty="0">
                <a:solidFill>
                  <a:srgbClr val="1F1F1F"/>
                </a:solidFill>
                <a:highlight>
                  <a:srgbClr val="FFFFFF"/>
                </a:highlight>
                <a:latin typeface="Alef"/>
                <a:ea typeface="Alef"/>
                <a:cs typeface="Alef"/>
                <a:sym typeface="Alef"/>
              </a:rPr>
              <a:t> SMT:</a:t>
            </a:r>
            <a:endParaRPr sz="1000" b="1" u="sng" dirty="0">
              <a:solidFill>
                <a:srgbClr val="1F1F1F"/>
              </a:solidFill>
              <a:highlight>
                <a:srgbClr val="FFFFFF"/>
              </a:highlight>
              <a:latin typeface="Alef"/>
              <a:ea typeface="Alef"/>
              <a:cs typeface="Alef"/>
              <a:sym typeface="Alef"/>
            </a:endParaRPr>
          </a:p>
          <a:p>
            <a:pPr marL="914400" lvl="1" indent="-292100" algn="r" rtl="1">
              <a:lnSpc>
                <a:spcPct val="5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lef"/>
              <a:buChar char="○"/>
            </a:pPr>
            <a:r>
              <a:rPr lang="iw" sz="1000" dirty="0">
                <a:solidFill>
                  <a:srgbClr val="1F1F1F"/>
                </a:solidFill>
                <a:highlight>
                  <a:srgbClr val="FFFFFF"/>
                </a:highlight>
                <a:latin typeface="Alef"/>
                <a:ea typeface="Alef"/>
                <a:cs typeface="Alef"/>
                <a:sym typeface="Alef"/>
              </a:rPr>
              <a:t>נציג</a:t>
            </a:r>
            <a:r>
              <a:rPr lang="iw" sz="1000" dirty="0">
                <a:solidFill>
                  <a:srgbClr val="000000"/>
                </a:solidFill>
                <a:highlight>
                  <a:srgbClr val="FFFFFF"/>
                </a:highlight>
                <a:latin typeface="Alef"/>
                <a:ea typeface="Alef"/>
                <a:cs typeface="Alef"/>
                <a:sym typeface="Alef"/>
              </a:rPr>
              <a:t>ות</a:t>
            </a:r>
            <a:r>
              <a:rPr lang="iw" sz="1000" dirty="0">
                <a:solidFill>
                  <a:srgbClr val="1F1F1F"/>
                </a:solidFill>
                <a:highlight>
                  <a:srgbClr val="FFFFFF"/>
                </a:highlight>
                <a:latin typeface="Alef"/>
                <a:ea typeface="Alef"/>
                <a:cs typeface="Alef"/>
                <a:sym typeface="Alef"/>
              </a:rPr>
              <a:t> בלעדית של חברת SEAMARK העולמית</a:t>
            </a:r>
            <a:endParaRPr sz="1000" dirty="0">
              <a:solidFill>
                <a:srgbClr val="1F1F1F"/>
              </a:solidFill>
              <a:highlight>
                <a:srgbClr val="FFFFFF"/>
              </a:highlight>
              <a:latin typeface="Alef"/>
              <a:ea typeface="Alef"/>
              <a:cs typeface="Alef"/>
              <a:sym typeface="Alef"/>
            </a:endParaRPr>
          </a:p>
          <a:p>
            <a:pPr marL="914400" lvl="1" indent="-292100" algn="r" rtl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1F1F1F"/>
              </a:buClr>
              <a:buSzPts val="1000"/>
              <a:buFont typeface="Alef"/>
              <a:buChar char="○"/>
            </a:pPr>
            <a:r>
              <a:rPr lang="iw" sz="1000" dirty="0">
                <a:solidFill>
                  <a:srgbClr val="1F1F1F"/>
                </a:solidFill>
                <a:highlight>
                  <a:srgbClr val="FFFFFF"/>
                </a:highlight>
                <a:latin typeface="Alef"/>
                <a:ea typeface="Alef"/>
                <a:cs typeface="Alef"/>
                <a:sym typeface="Alef"/>
              </a:rPr>
              <a:t>פתרונות חדשניים ומתקדמים</a:t>
            </a:r>
            <a:r>
              <a:rPr lang="iw" sz="1000" dirty="0">
                <a:solidFill>
                  <a:srgbClr val="000000"/>
                </a:solidFill>
                <a:highlight>
                  <a:srgbClr val="FFFFFF"/>
                </a:highlight>
                <a:latin typeface="Alef"/>
                <a:ea typeface="Alef"/>
                <a:cs typeface="Alef"/>
                <a:sym typeface="Alef"/>
              </a:rPr>
              <a:t> כגון: מכונות לספירת רכיבים  ( BGA , REWORK)</a:t>
            </a:r>
            <a:endParaRPr sz="1000" dirty="0">
              <a:solidFill>
                <a:srgbClr val="000000"/>
              </a:solidFill>
              <a:highlight>
                <a:srgbClr val="FFFFFF"/>
              </a:highlight>
              <a:latin typeface="Alef"/>
              <a:ea typeface="Alef"/>
              <a:cs typeface="Alef"/>
              <a:sym typeface="Alef"/>
            </a:endParaRPr>
          </a:p>
          <a:p>
            <a:pPr marL="0" lvl="0" indent="0" algn="r" rtl="1">
              <a:lnSpc>
                <a:spcPct val="50000"/>
              </a:lnSpc>
              <a:spcBef>
                <a:spcPts val="1800"/>
              </a:spcBef>
              <a:spcAft>
                <a:spcPts val="1800"/>
              </a:spcAft>
              <a:buNone/>
            </a:pPr>
            <a:r>
              <a:rPr lang="iw" sz="1000" dirty="0">
                <a:solidFill>
                  <a:srgbClr val="000000"/>
                </a:solidFill>
                <a:highlight>
                  <a:srgbClr val="FFFFFF"/>
                </a:highlight>
                <a:latin typeface="Alef"/>
                <a:ea typeface="Alef"/>
                <a:cs typeface="Alef"/>
                <a:sym typeface="Alef"/>
              </a:rPr>
              <a:t>                                     </a:t>
            </a:r>
            <a:endParaRPr sz="2550" dirty="0">
              <a:solidFill>
                <a:srgbClr val="405D59"/>
              </a:solidFill>
              <a:highlight>
                <a:srgbClr val="FCFCFC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0" name="Google Shape;12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30250" y="2953600"/>
            <a:ext cx="1153525" cy="147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91621" y="2953598"/>
            <a:ext cx="1130379" cy="147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53000" y="2949210"/>
            <a:ext cx="1130375" cy="1487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014375" y="2952190"/>
            <a:ext cx="1130375" cy="14813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537125" y="2956542"/>
            <a:ext cx="1130375" cy="14726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1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24690" y="2964899"/>
            <a:ext cx="1104185" cy="1455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775750" y="2964899"/>
            <a:ext cx="1130375" cy="1455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9"/>
          <p:cNvSpPr txBox="1">
            <a:spLocks noGrp="1"/>
          </p:cNvSpPr>
          <p:nvPr>
            <p:ph type="title"/>
          </p:nvPr>
        </p:nvSpPr>
        <p:spPr>
          <a:xfrm>
            <a:off x="311700" y="335775"/>
            <a:ext cx="85206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w"/>
              <a:t>XRAY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w"/>
              <a:t> </a:t>
            </a:r>
            <a:endParaRPr/>
          </a:p>
        </p:txBody>
      </p:sp>
      <p:pic>
        <p:nvPicPr>
          <p:cNvPr id="132" name="Google Shape;132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16587" y="1455098"/>
            <a:ext cx="2008650" cy="2008650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19"/>
          <p:cNvSpPr txBox="1">
            <a:spLocks noGrp="1"/>
          </p:cNvSpPr>
          <p:nvPr>
            <p:ph type="body" idx="2"/>
          </p:nvPr>
        </p:nvSpPr>
        <p:spPr>
          <a:xfrm>
            <a:off x="3358550" y="1378900"/>
            <a:ext cx="5689500" cy="16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marR="457200" lvl="0" indent="0" algn="r" rtl="1">
              <a:lnSpc>
                <a:spcPct val="50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rPr lang="iw" sz="1000" b="1" u="sng" dirty="0">
                <a:solidFill>
                  <a:srgbClr val="000000"/>
                </a:solidFill>
                <a:highlight>
                  <a:srgbClr val="FFFFFF"/>
                </a:highlight>
                <a:latin typeface="Alef"/>
                <a:ea typeface="Alef"/>
                <a:cs typeface="Alef"/>
                <a:sym typeface="Alef"/>
              </a:rPr>
              <a:t>מגוון פתרונות לקווי </a:t>
            </a:r>
            <a:r>
              <a:rPr lang="iw" sz="1000" b="1" u="sng" dirty="0">
                <a:solidFill>
                  <a:srgbClr val="1F1F1F"/>
                </a:solidFill>
                <a:highlight>
                  <a:srgbClr val="FFFFFF"/>
                </a:highlight>
                <a:latin typeface="Alef"/>
                <a:ea typeface="Alef"/>
                <a:cs typeface="Alef"/>
                <a:sym typeface="Alef"/>
              </a:rPr>
              <a:t> SMT:</a:t>
            </a:r>
            <a:endParaRPr sz="1000" b="1" u="sng" dirty="0">
              <a:solidFill>
                <a:srgbClr val="1F1F1F"/>
              </a:solidFill>
              <a:highlight>
                <a:srgbClr val="FFFFFF"/>
              </a:highlight>
              <a:latin typeface="Alef"/>
              <a:ea typeface="Alef"/>
              <a:cs typeface="Alef"/>
              <a:sym typeface="Alef"/>
            </a:endParaRPr>
          </a:p>
          <a:p>
            <a:pPr marL="914400" lvl="1" indent="-292100" algn="r" rtl="1">
              <a:lnSpc>
                <a:spcPct val="5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lef"/>
              <a:buChar char="○"/>
            </a:pPr>
            <a:r>
              <a:rPr lang="iw" sz="1000" dirty="0">
                <a:solidFill>
                  <a:srgbClr val="1F1F1F"/>
                </a:solidFill>
                <a:highlight>
                  <a:srgbClr val="FFFFFF"/>
                </a:highlight>
                <a:latin typeface="Alef"/>
                <a:ea typeface="Alef"/>
                <a:cs typeface="Alef"/>
                <a:sym typeface="Alef"/>
              </a:rPr>
              <a:t>נציג</a:t>
            </a:r>
            <a:r>
              <a:rPr lang="iw" sz="1000" dirty="0">
                <a:solidFill>
                  <a:srgbClr val="000000"/>
                </a:solidFill>
                <a:highlight>
                  <a:srgbClr val="FFFFFF"/>
                </a:highlight>
                <a:latin typeface="Alef"/>
                <a:ea typeface="Alef"/>
                <a:cs typeface="Alef"/>
                <a:sym typeface="Alef"/>
              </a:rPr>
              <a:t>ות</a:t>
            </a:r>
            <a:r>
              <a:rPr lang="iw" sz="1000" dirty="0">
                <a:solidFill>
                  <a:srgbClr val="1F1F1F"/>
                </a:solidFill>
                <a:highlight>
                  <a:srgbClr val="FFFFFF"/>
                </a:highlight>
                <a:latin typeface="Alef"/>
                <a:ea typeface="Alef"/>
                <a:cs typeface="Alef"/>
                <a:sym typeface="Alef"/>
              </a:rPr>
              <a:t> בלעדית של חברת SEAMARK העולמית</a:t>
            </a:r>
            <a:endParaRPr sz="1000" dirty="0">
              <a:solidFill>
                <a:srgbClr val="1F1F1F"/>
              </a:solidFill>
              <a:highlight>
                <a:srgbClr val="FFFFFF"/>
              </a:highlight>
              <a:latin typeface="Alef"/>
              <a:ea typeface="Alef"/>
              <a:cs typeface="Alef"/>
              <a:sym typeface="Alef"/>
            </a:endParaRPr>
          </a:p>
          <a:p>
            <a:pPr marL="914400" lvl="1" indent="-292100" algn="r" rtl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1F1F1F"/>
              </a:buClr>
              <a:buSzPts val="1000"/>
              <a:buFont typeface="Alef"/>
              <a:buChar char="○"/>
            </a:pPr>
            <a:r>
              <a:rPr lang="iw" sz="1000" dirty="0">
                <a:solidFill>
                  <a:srgbClr val="1F1F1F"/>
                </a:solidFill>
                <a:highlight>
                  <a:srgbClr val="FFFFFF"/>
                </a:highlight>
                <a:latin typeface="Alef"/>
                <a:ea typeface="Alef"/>
                <a:cs typeface="Alef"/>
                <a:sym typeface="Alef"/>
              </a:rPr>
              <a:t>פתרונות חדשניים ומתקדמים</a:t>
            </a:r>
            <a:r>
              <a:rPr lang="iw" sz="1000" dirty="0">
                <a:solidFill>
                  <a:srgbClr val="000000"/>
                </a:solidFill>
                <a:highlight>
                  <a:srgbClr val="FFFFFF"/>
                </a:highlight>
                <a:latin typeface="Alef"/>
                <a:ea typeface="Alef"/>
                <a:cs typeface="Alef"/>
                <a:sym typeface="Alef"/>
              </a:rPr>
              <a:t> כגון: מכונות לספירת רכיבים </a:t>
            </a:r>
            <a:r>
              <a:rPr lang="he-IL" sz="1000" dirty="0">
                <a:solidFill>
                  <a:srgbClr val="000000"/>
                </a:solidFill>
                <a:highlight>
                  <a:srgbClr val="FFFFFF"/>
                </a:highlight>
                <a:latin typeface="Alef"/>
                <a:ea typeface="Alef"/>
                <a:cs typeface="Alef"/>
                <a:sym typeface="Alef"/>
              </a:rPr>
              <a:t>/</a:t>
            </a:r>
            <a:r>
              <a:rPr lang="en-US" sz="1000" dirty="0">
                <a:solidFill>
                  <a:srgbClr val="000000"/>
                </a:solidFill>
                <a:highlight>
                  <a:srgbClr val="FFFFFF"/>
                </a:highlight>
                <a:latin typeface="Alef"/>
                <a:ea typeface="Alef"/>
                <a:cs typeface="Alef"/>
                <a:sym typeface="Alef"/>
              </a:rPr>
              <a:t>Inspection</a:t>
            </a:r>
            <a:r>
              <a:rPr lang="iw" sz="1000" dirty="0">
                <a:solidFill>
                  <a:srgbClr val="000000"/>
                </a:solidFill>
                <a:highlight>
                  <a:srgbClr val="FFFFFF"/>
                </a:highlight>
                <a:latin typeface="Alef"/>
                <a:ea typeface="Alef"/>
                <a:cs typeface="Alef"/>
                <a:sym typeface="Alef"/>
              </a:rPr>
              <a:t> </a:t>
            </a:r>
            <a:r>
              <a:rPr lang="en-US" sz="1000" dirty="0">
                <a:solidFill>
                  <a:srgbClr val="000000"/>
                </a:solidFill>
                <a:highlight>
                  <a:srgbClr val="FFFFFF"/>
                </a:highlight>
                <a:latin typeface="Alef"/>
                <a:ea typeface="Alef"/>
                <a:cs typeface="Alef"/>
                <a:sym typeface="Alef"/>
              </a:rPr>
              <a:t>Xray</a:t>
            </a:r>
            <a:r>
              <a:rPr lang="iw" sz="1000" dirty="0">
                <a:solidFill>
                  <a:srgbClr val="000000"/>
                </a:solidFill>
                <a:highlight>
                  <a:srgbClr val="FFFFFF"/>
                </a:highlight>
                <a:latin typeface="Alef"/>
                <a:ea typeface="Alef"/>
                <a:cs typeface="Alef"/>
                <a:sym typeface="Alef"/>
              </a:rPr>
              <a:t>                                      </a:t>
            </a:r>
            <a:endParaRPr sz="2550" dirty="0">
              <a:solidFill>
                <a:srgbClr val="405D59"/>
              </a:solidFill>
              <a:highlight>
                <a:srgbClr val="FCFCFC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4" name="Google Shape;134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6249" y="3626055"/>
            <a:ext cx="786473" cy="783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35550" y="3926003"/>
            <a:ext cx="2215301" cy="183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1700" y="4703870"/>
            <a:ext cx="1075575" cy="246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39600" y="2948382"/>
            <a:ext cx="1219776" cy="4683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1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39600" y="1469220"/>
            <a:ext cx="1219775" cy="5530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291650" y="4398263"/>
            <a:ext cx="857238" cy="857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835125" y="4648324"/>
            <a:ext cx="1075579" cy="35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1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11703" y="2126863"/>
            <a:ext cx="1075574" cy="716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19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972474" y="2360340"/>
            <a:ext cx="1075575" cy="1500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19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6608574" y="2504529"/>
            <a:ext cx="1219775" cy="1356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19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4873825" y="2547628"/>
            <a:ext cx="1590634" cy="1269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19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5755175" y="3545000"/>
            <a:ext cx="1358674" cy="1124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19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7567600" y="3925999"/>
            <a:ext cx="972975" cy="1124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>
          <a:extLst>
            <a:ext uri="{FF2B5EF4-FFF2-40B4-BE49-F238E27FC236}">
              <a16:creationId xmlns:a16="http://schemas.microsoft.com/office/drawing/2014/main" id="{08F0B850-708A-6019-74DA-B1C941F2A5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0">
            <a:extLst>
              <a:ext uri="{FF2B5EF4-FFF2-40B4-BE49-F238E27FC236}">
                <a16:creationId xmlns:a16="http://schemas.microsoft.com/office/drawing/2014/main" id="{BEE3CEF8-10F4-C7FC-6138-C480D5D9C846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3949592" y="1230634"/>
            <a:ext cx="5529000" cy="16959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marR="457200" lvl="0" indent="0" algn="r" rtl="1">
              <a:lnSpc>
                <a:spcPct val="50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rPr lang="iw" sz="1000" b="1" u="sng" dirty="0">
                <a:solidFill>
                  <a:srgbClr val="1F1F1F"/>
                </a:solidFill>
                <a:highlight>
                  <a:srgbClr val="FFFFFF"/>
                </a:highlight>
                <a:latin typeface="Alef"/>
                <a:ea typeface="Alef"/>
                <a:cs typeface="Alef"/>
                <a:sym typeface="Alef"/>
              </a:rPr>
              <a:t>:</a:t>
            </a:r>
            <a:endParaRPr sz="1000" b="1" u="sng" dirty="0">
              <a:solidFill>
                <a:srgbClr val="1F1F1F"/>
              </a:solidFill>
              <a:highlight>
                <a:srgbClr val="FFFFFF"/>
              </a:highlight>
              <a:latin typeface="Alef"/>
              <a:ea typeface="Alef"/>
              <a:cs typeface="Alef"/>
              <a:sym typeface="Alef"/>
            </a:endParaRPr>
          </a:p>
          <a:p>
            <a:pPr marL="914400" lvl="1" indent="-292100" algn="r" rtl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1F1F1F"/>
              </a:buClr>
              <a:buSzPts val="1000"/>
              <a:buFont typeface="Alef"/>
              <a:buChar char="○"/>
            </a:pPr>
            <a:r>
              <a:rPr lang="he-IL" sz="1000" b="0" i="0" dirty="0">
                <a:solidFill>
                  <a:schemeClr val="tx1"/>
                </a:solidFill>
                <a:effectLst/>
                <a:latin typeface="Alef" panose="00000500000000000000" pitchFamily="2" charset="-79"/>
                <a:cs typeface="Alef" panose="00000500000000000000" pitchFamily="2" charset="-79"/>
              </a:rPr>
              <a:t>מכונת </a:t>
            </a:r>
            <a:r>
              <a:rPr lang="en-US" sz="1000" b="0" i="0" dirty="0">
                <a:solidFill>
                  <a:schemeClr val="tx1"/>
                </a:solidFill>
                <a:effectLst/>
                <a:latin typeface="Alef" panose="00000500000000000000" pitchFamily="2" charset="-79"/>
                <a:cs typeface="Alef" panose="00000500000000000000" pitchFamily="2" charset="-79"/>
              </a:rPr>
              <a:t>PCB </a:t>
            </a:r>
            <a:r>
              <a:rPr lang="he-IL" sz="1000" b="0" i="0" dirty="0">
                <a:solidFill>
                  <a:schemeClr val="tx1"/>
                </a:solidFill>
                <a:effectLst/>
                <a:latin typeface="Alef" panose="00000500000000000000" pitchFamily="2" charset="-79"/>
                <a:cs typeface="Alef" panose="00000500000000000000" pitchFamily="2" charset="-79"/>
              </a:rPr>
              <a:t>לחיתוך חצי אוטומטית לביטול והפרדה של לוחות מעגלים מודפסים מלוחות גדולים יותר ליחידות בודדות. המכונה משלבת טעינה ופריקה ידנית של </a:t>
            </a:r>
            <a:r>
              <a:rPr lang="en-US" sz="1000" b="0" i="0" dirty="0">
                <a:solidFill>
                  <a:schemeClr val="tx1"/>
                </a:solidFill>
                <a:effectLst/>
                <a:latin typeface="Alef" panose="00000500000000000000" pitchFamily="2" charset="-79"/>
                <a:cs typeface="Alef" panose="00000500000000000000" pitchFamily="2" charset="-79"/>
              </a:rPr>
              <a:t>PCB </a:t>
            </a:r>
            <a:r>
              <a:rPr lang="he-IL" sz="1000" b="0" i="0" dirty="0">
                <a:solidFill>
                  <a:schemeClr val="tx1"/>
                </a:solidFill>
                <a:effectLst/>
                <a:latin typeface="Alef" panose="00000500000000000000" pitchFamily="2" charset="-79"/>
                <a:cs typeface="Alef" panose="00000500000000000000" pitchFamily="2" charset="-79"/>
              </a:rPr>
              <a:t>עם תהליכי חיתוך אוטומטיים, ומציעה איזון בין בקרת מפעיל ויעילות.</a:t>
            </a:r>
            <a:r>
              <a:rPr lang="iw" sz="1000" dirty="0">
                <a:solidFill>
                  <a:schemeClr val="tx1"/>
                </a:solidFill>
                <a:latin typeface="Alef" panose="00000500000000000000" pitchFamily="2" charset="-79"/>
                <a:ea typeface="Alef"/>
                <a:cs typeface="Alef" panose="00000500000000000000" pitchFamily="2" charset="-79"/>
                <a:sym typeface="Alef"/>
              </a:rPr>
              <a:t> </a:t>
            </a:r>
            <a:endParaRPr sz="1000" dirty="0">
              <a:solidFill>
                <a:schemeClr val="tx1"/>
              </a:solidFill>
              <a:latin typeface="Alef" panose="00000500000000000000" pitchFamily="2" charset="-79"/>
              <a:ea typeface="Arial"/>
              <a:cs typeface="Alef" panose="00000500000000000000" pitchFamily="2" charset="-79"/>
              <a:sym typeface="Arial"/>
            </a:endParaRPr>
          </a:p>
        </p:txBody>
      </p:sp>
      <p:sp>
        <p:nvSpPr>
          <p:cNvPr id="155" name="Google Shape;155;p20">
            <a:extLst>
              <a:ext uri="{FF2B5EF4-FFF2-40B4-BE49-F238E27FC236}">
                <a16:creationId xmlns:a16="http://schemas.microsoft.com/office/drawing/2014/main" id="{CF09EBA9-BB8F-15D8-5526-FF4AFE368DAA}"/>
              </a:ext>
            </a:extLst>
          </p:cNvPr>
          <p:cNvSpPr txBox="1"/>
          <p:nvPr/>
        </p:nvSpPr>
        <p:spPr>
          <a:xfrm>
            <a:off x="6084600" y="2926550"/>
            <a:ext cx="3059400" cy="20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 dirty="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D99A3B3D-A788-43C1-A46C-EE9069602B8E}"/>
              </a:ext>
            </a:extLst>
          </p:cNvPr>
          <p:cNvSpPr txBox="1"/>
          <p:nvPr/>
        </p:nvSpPr>
        <p:spPr>
          <a:xfrm>
            <a:off x="2406316" y="200624"/>
            <a:ext cx="6426009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he-IL" sz="2800" b="1" dirty="0">
                <a:solidFill>
                  <a:schemeClr val="bg1"/>
                </a:solidFill>
              </a:rPr>
              <a:t>מכונה לחיתוך כרטיסים - </a:t>
            </a:r>
            <a:r>
              <a:rPr lang="en-US" sz="2800" b="1" dirty="0">
                <a:solidFill>
                  <a:schemeClr val="bg1"/>
                </a:solidFill>
              </a:rPr>
              <a:t>ROUTER</a:t>
            </a:r>
            <a:endParaRPr lang="he-IL" sz="2800" b="1" dirty="0">
              <a:solidFill>
                <a:schemeClr val="bg1"/>
              </a:solidFill>
            </a:endParaRPr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FBA8910B-0957-79AB-21FC-3B95D3E6DC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4092" y="3291033"/>
            <a:ext cx="1898047" cy="1695917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C9097E36-CD8E-4749-57D5-C5B3B84932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1419" y="3357632"/>
            <a:ext cx="1702588" cy="1677445"/>
          </a:xfrm>
          <a:prstGeom prst="rect">
            <a:avLst/>
          </a:prstGeom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0C5B90C4-0E01-8764-1EE9-1471E9B405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7" y="1293054"/>
            <a:ext cx="3699449" cy="3850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8757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>
          <a:extLst>
            <a:ext uri="{FF2B5EF4-FFF2-40B4-BE49-F238E27FC236}">
              <a16:creationId xmlns:a16="http://schemas.microsoft.com/office/drawing/2014/main" id="{54401466-D7D1-2032-76DE-8707C99EB5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0">
            <a:extLst>
              <a:ext uri="{FF2B5EF4-FFF2-40B4-BE49-F238E27FC236}">
                <a16:creationId xmlns:a16="http://schemas.microsoft.com/office/drawing/2014/main" id="{C28CED33-141B-972F-9021-444704972838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3303325" y="1364175"/>
            <a:ext cx="5529000" cy="257530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marR="457200" lvl="0" indent="0" algn="r" rtl="1">
              <a:lnSpc>
                <a:spcPct val="50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rPr lang="he-IL" sz="1000" b="1" dirty="0">
                <a:solidFill>
                  <a:srgbClr val="405D59"/>
                </a:solidFill>
                <a:highlight>
                  <a:srgbClr val="FCFCFC"/>
                </a:highlight>
                <a:latin typeface="Alef" panose="00000500000000000000" pitchFamily="2" charset="-79"/>
                <a:ea typeface="Arial"/>
                <a:cs typeface="Alef" panose="00000500000000000000" pitchFamily="2" charset="-79"/>
                <a:sym typeface="Arial"/>
              </a:rPr>
              <a:t>מכונת לניקוי סטנסילים </a:t>
            </a:r>
            <a:r>
              <a:rPr lang="he-IL" sz="1000" dirty="0">
                <a:solidFill>
                  <a:srgbClr val="405D59"/>
                </a:solidFill>
                <a:highlight>
                  <a:srgbClr val="FCFCFC"/>
                </a:highlight>
                <a:latin typeface="Alef" panose="00000500000000000000" pitchFamily="2" charset="-79"/>
                <a:ea typeface="Arial"/>
                <a:cs typeface="Alef" panose="00000500000000000000" pitchFamily="2" charset="-79"/>
                <a:sym typeface="Arial"/>
              </a:rPr>
              <a:t>על בסיס מים מיועדת לשימוש בתעשיית האלקטרוניקה עבור מכונות</a:t>
            </a:r>
            <a:endParaRPr lang="en-US" sz="1000" dirty="0">
              <a:solidFill>
                <a:srgbClr val="405D59"/>
              </a:solidFill>
              <a:highlight>
                <a:srgbClr val="FCFCFC"/>
              </a:highlight>
              <a:latin typeface="Alef" panose="00000500000000000000" pitchFamily="2" charset="-79"/>
              <a:ea typeface="Arial"/>
              <a:cs typeface="Alef" panose="00000500000000000000" pitchFamily="2" charset="-79"/>
              <a:sym typeface="Arial"/>
            </a:endParaRPr>
          </a:p>
          <a:p>
            <a:pPr marL="0" marR="457200" lvl="0" indent="0" algn="r" rtl="1">
              <a:lnSpc>
                <a:spcPct val="50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rgbClr val="405D59"/>
                </a:solidFill>
                <a:highlight>
                  <a:srgbClr val="FCFCFC"/>
                </a:highlight>
                <a:latin typeface="Alef" panose="00000500000000000000" pitchFamily="2" charset="-79"/>
                <a:ea typeface="Arial"/>
                <a:cs typeface="Alef" panose="00000500000000000000" pitchFamily="2" charset="-79"/>
                <a:sym typeface="Arial"/>
              </a:rPr>
              <a:t>SMT </a:t>
            </a:r>
            <a:r>
              <a:rPr lang="he-IL" sz="1000" dirty="0">
                <a:solidFill>
                  <a:srgbClr val="405D59"/>
                </a:solidFill>
                <a:highlight>
                  <a:srgbClr val="FCFCFC"/>
                </a:highlight>
                <a:latin typeface="Alef" panose="00000500000000000000" pitchFamily="2" charset="-79"/>
                <a:ea typeface="Arial"/>
                <a:cs typeface="Alef" panose="00000500000000000000" pitchFamily="2" charset="-79"/>
                <a:sym typeface="Arial"/>
              </a:rPr>
              <a:t>באמצעות נוזל ניקוי על בסיס מים לניקוי. שימוש בתהליך הניקוי המתקדם ביותר בתעשייה</a:t>
            </a:r>
            <a:endParaRPr lang="en-US" sz="1000" dirty="0">
              <a:solidFill>
                <a:srgbClr val="405D59"/>
              </a:solidFill>
              <a:highlight>
                <a:srgbClr val="FCFCFC"/>
              </a:highlight>
              <a:latin typeface="Alef" panose="00000500000000000000" pitchFamily="2" charset="-79"/>
              <a:ea typeface="Arial"/>
              <a:cs typeface="Alef" panose="00000500000000000000" pitchFamily="2" charset="-79"/>
              <a:sym typeface="Arial"/>
            </a:endParaRPr>
          </a:p>
          <a:p>
            <a:pPr marL="0" marR="457200" lvl="0" indent="0" algn="r" rtl="1">
              <a:lnSpc>
                <a:spcPct val="50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rPr lang="he-IL" sz="1000" dirty="0">
                <a:solidFill>
                  <a:srgbClr val="405D59"/>
                </a:solidFill>
                <a:highlight>
                  <a:srgbClr val="FCFCFC"/>
                </a:highlight>
                <a:latin typeface="Alef" panose="00000500000000000000" pitchFamily="2" charset="-79"/>
                <a:ea typeface="Arial"/>
                <a:cs typeface="Alef" panose="00000500000000000000" pitchFamily="2" charset="-79"/>
                <a:sym typeface="Arial"/>
              </a:rPr>
              <a:t> להשגת 100% ניקיון ושמירה על הסביבה.</a:t>
            </a:r>
            <a:endParaRPr lang="en-US" sz="1000" dirty="0">
              <a:solidFill>
                <a:srgbClr val="405D59"/>
              </a:solidFill>
              <a:highlight>
                <a:srgbClr val="FCFCFC"/>
              </a:highlight>
              <a:latin typeface="Alef" panose="00000500000000000000" pitchFamily="2" charset="-79"/>
              <a:ea typeface="Arial"/>
              <a:cs typeface="Alef" panose="00000500000000000000" pitchFamily="2" charset="-79"/>
              <a:sym typeface="Arial"/>
            </a:endParaRPr>
          </a:p>
          <a:p>
            <a:pPr marL="0" marR="457200" lvl="0" indent="0" algn="r" rtl="1">
              <a:lnSpc>
                <a:spcPct val="50000"/>
              </a:lnSpc>
              <a:spcBef>
                <a:spcPts val="1800"/>
              </a:spcBef>
              <a:spcAft>
                <a:spcPts val="0"/>
              </a:spcAft>
              <a:buNone/>
            </a:pPr>
            <a:endParaRPr lang="en-US" sz="1000" dirty="0">
              <a:solidFill>
                <a:srgbClr val="405D59"/>
              </a:solidFill>
              <a:highlight>
                <a:srgbClr val="FCFCFC"/>
              </a:highlight>
              <a:latin typeface="Alef" panose="00000500000000000000" pitchFamily="2" charset="-79"/>
              <a:ea typeface="Arial"/>
              <a:cs typeface="Alef" panose="00000500000000000000" pitchFamily="2" charset="-79"/>
              <a:sym typeface="Arial"/>
            </a:endParaRPr>
          </a:p>
          <a:p>
            <a:pPr marL="0" marR="457200" lvl="0" indent="0" algn="r" rtl="1">
              <a:lnSpc>
                <a:spcPct val="50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rPr lang="he-IL" sz="1000" b="1" i="0" dirty="0">
                <a:solidFill>
                  <a:srgbClr val="758A87"/>
                </a:solidFill>
                <a:effectLst/>
                <a:latin typeface="Alef" panose="00000500000000000000" pitchFamily="2" charset="-79"/>
                <a:cs typeface="Alef" panose="00000500000000000000" pitchFamily="2" charset="-79"/>
              </a:rPr>
              <a:t>מכונת ניקוי </a:t>
            </a:r>
            <a:r>
              <a:rPr lang="en-US" sz="1000" b="1" i="0" dirty="0">
                <a:solidFill>
                  <a:srgbClr val="758A87"/>
                </a:solidFill>
                <a:effectLst/>
                <a:latin typeface="Alef" panose="00000500000000000000" pitchFamily="2" charset="-79"/>
                <a:cs typeface="Alef" panose="00000500000000000000" pitchFamily="2" charset="-79"/>
              </a:rPr>
              <a:t>PCBA</a:t>
            </a:r>
            <a:r>
              <a:rPr lang="he-IL" sz="1000" b="0" i="0" dirty="0">
                <a:solidFill>
                  <a:srgbClr val="758A87"/>
                </a:solidFill>
                <a:effectLst/>
                <a:latin typeface="Alef" panose="00000500000000000000" pitchFamily="2" charset="-79"/>
                <a:cs typeface="Alef" panose="00000500000000000000" pitchFamily="2" charset="-79"/>
              </a:rPr>
              <a:t>אוטומטית לחלוטין </a:t>
            </a:r>
            <a:r>
              <a:rPr lang="en-US" sz="1000" b="0" i="0" dirty="0">
                <a:solidFill>
                  <a:srgbClr val="758A87"/>
                </a:solidFill>
                <a:effectLst/>
                <a:latin typeface="Alef" panose="00000500000000000000" pitchFamily="2" charset="-79"/>
                <a:cs typeface="Alef" panose="00000500000000000000" pitchFamily="2" charset="-79"/>
              </a:rPr>
              <a:t>SMS-5600</a:t>
            </a:r>
          </a:p>
          <a:p>
            <a:pPr marL="0" marR="457200" lvl="0" indent="0" algn="r" rtl="1">
              <a:lnSpc>
                <a:spcPct val="50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1000" b="0" i="0" dirty="0">
                <a:solidFill>
                  <a:srgbClr val="758A87"/>
                </a:solidFill>
                <a:effectLst/>
                <a:latin typeface="Alef" panose="00000500000000000000" pitchFamily="2" charset="-79"/>
                <a:cs typeface="Alef" panose="00000500000000000000" pitchFamily="2" charset="-79"/>
              </a:rPr>
              <a:t> </a:t>
            </a:r>
            <a:r>
              <a:rPr lang="he-IL" sz="1000" b="0" i="0" dirty="0">
                <a:solidFill>
                  <a:srgbClr val="758A87"/>
                </a:solidFill>
                <a:effectLst/>
                <a:latin typeface="Alef" panose="00000500000000000000" pitchFamily="2" charset="-79"/>
                <a:cs typeface="Alef" panose="00000500000000000000" pitchFamily="2" charset="-79"/>
              </a:rPr>
              <a:t>מכונה אוטומטית לניקוי כרטיסים</a:t>
            </a:r>
            <a:endParaRPr lang="en-US" sz="1000" b="0" i="0" dirty="0">
              <a:solidFill>
                <a:srgbClr val="758A87"/>
              </a:solidFill>
              <a:effectLst/>
              <a:latin typeface="Alef" panose="00000500000000000000" pitchFamily="2" charset="-79"/>
              <a:cs typeface="Alef" panose="00000500000000000000" pitchFamily="2" charset="-79"/>
            </a:endParaRPr>
          </a:p>
          <a:p>
            <a:pPr marL="0" marR="457200" lvl="0" indent="0" algn="r" rtl="1">
              <a:lnSpc>
                <a:spcPct val="50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rPr lang="he-IL" sz="1000" b="0" i="0" dirty="0">
                <a:solidFill>
                  <a:srgbClr val="758A87"/>
                </a:solidFill>
                <a:effectLst/>
                <a:latin typeface="Alef" panose="00000500000000000000" pitchFamily="2" charset="-79"/>
                <a:cs typeface="Alef" panose="00000500000000000000" pitchFamily="2" charset="-79"/>
              </a:rPr>
              <a:t> המאפשרת לנקות כרטיסי </a:t>
            </a:r>
            <a:r>
              <a:rPr lang="en-US" sz="1000" b="0" i="0" dirty="0">
                <a:solidFill>
                  <a:srgbClr val="758A87"/>
                </a:solidFill>
                <a:effectLst/>
                <a:latin typeface="Alef" panose="00000500000000000000" pitchFamily="2" charset="-79"/>
                <a:cs typeface="Alef" panose="00000500000000000000" pitchFamily="2" charset="-79"/>
              </a:rPr>
              <a:t>PCB </a:t>
            </a:r>
            <a:r>
              <a:rPr lang="he-IL" sz="1000" b="0" i="0" dirty="0">
                <a:solidFill>
                  <a:srgbClr val="758A87"/>
                </a:solidFill>
                <a:effectLst/>
                <a:latin typeface="Alef" panose="00000500000000000000" pitchFamily="2" charset="-79"/>
                <a:cs typeface="Alef" panose="00000500000000000000" pitchFamily="2" charset="-79"/>
              </a:rPr>
              <a:t>ו- </a:t>
            </a:r>
            <a:r>
              <a:rPr lang="en-US" sz="1000" b="0" i="0" dirty="0">
                <a:solidFill>
                  <a:srgbClr val="758A87"/>
                </a:solidFill>
                <a:effectLst/>
                <a:latin typeface="Alef" panose="00000500000000000000" pitchFamily="2" charset="-79"/>
                <a:cs typeface="Alef" panose="00000500000000000000" pitchFamily="2" charset="-79"/>
              </a:rPr>
              <a:t>PCBA </a:t>
            </a:r>
            <a:r>
              <a:rPr lang="he-IL" sz="1000" b="0" i="0" dirty="0">
                <a:solidFill>
                  <a:srgbClr val="758A87"/>
                </a:solidFill>
                <a:effectLst/>
                <a:latin typeface="Alef" panose="00000500000000000000" pitchFamily="2" charset="-79"/>
                <a:cs typeface="Alef" panose="00000500000000000000" pitchFamily="2" charset="-79"/>
              </a:rPr>
              <a:t>עם ממשק תפעול באנגלית.</a:t>
            </a:r>
            <a:endParaRPr sz="1000" dirty="0">
              <a:solidFill>
                <a:srgbClr val="405D59"/>
              </a:solidFill>
              <a:highlight>
                <a:srgbClr val="FCFCFC"/>
              </a:highlight>
              <a:latin typeface="Alef" panose="00000500000000000000" pitchFamily="2" charset="-79"/>
              <a:ea typeface="Arial"/>
              <a:cs typeface="Alef" panose="00000500000000000000" pitchFamily="2" charset="-79"/>
              <a:sym typeface="Arial"/>
            </a:endParaRPr>
          </a:p>
        </p:txBody>
      </p:sp>
      <p:sp>
        <p:nvSpPr>
          <p:cNvPr id="155" name="Google Shape;155;p20">
            <a:extLst>
              <a:ext uri="{FF2B5EF4-FFF2-40B4-BE49-F238E27FC236}">
                <a16:creationId xmlns:a16="http://schemas.microsoft.com/office/drawing/2014/main" id="{6C78DB42-05EE-9F06-6A80-85A38F4FDA1F}"/>
              </a:ext>
            </a:extLst>
          </p:cNvPr>
          <p:cNvSpPr txBox="1"/>
          <p:nvPr/>
        </p:nvSpPr>
        <p:spPr>
          <a:xfrm>
            <a:off x="6084600" y="2926550"/>
            <a:ext cx="3059400" cy="20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 dirty="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154DCF8A-61C9-C4E6-02C7-EA6DA2EEA857}"/>
              </a:ext>
            </a:extLst>
          </p:cNvPr>
          <p:cNvSpPr txBox="1"/>
          <p:nvPr/>
        </p:nvSpPr>
        <p:spPr>
          <a:xfrm>
            <a:off x="4840514" y="200624"/>
            <a:ext cx="3991811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he-IL" sz="2800" b="1" dirty="0">
                <a:solidFill>
                  <a:schemeClr val="bg1"/>
                </a:solidFill>
              </a:rPr>
              <a:t>מכונה לשטיפת כרטיסים/סטנסילים</a:t>
            </a:r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E28D287B-D821-6566-D23C-8C65FA5953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2509444"/>
            <a:ext cx="2368662" cy="2477506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9DCA1560-C528-328A-86F5-BA530CF70E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9903" y="2948866"/>
            <a:ext cx="1866232" cy="1978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905370"/>
      </p:ext>
    </p:extLst>
  </p:cSld>
  <p:clrMapOvr>
    <a:masterClrMapping/>
  </p:clrMapOvr>
</p:sld>
</file>

<file path=ppt/theme/theme1.xml><?xml version="1.0" encoding="utf-8"?>
<a:theme xmlns:a="http://schemas.openxmlformats.org/drawingml/2006/main" name="Paradigm">
  <a:themeElements>
    <a:clrScheme name="Paradigm">
      <a:dk1>
        <a:srgbClr val="31394D"/>
      </a:dk1>
      <a:lt1>
        <a:srgbClr val="FFFFFF"/>
      </a:lt1>
      <a:dk2>
        <a:srgbClr val="666666"/>
      </a:dk2>
      <a:lt2>
        <a:srgbClr val="626B73"/>
      </a:lt2>
      <a:accent1>
        <a:srgbClr val="002F4A"/>
      </a:accent1>
      <a:accent2>
        <a:srgbClr val="D9C4B1"/>
      </a:accent2>
      <a:accent3>
        <a:srgbClr val="EDE3DA"/>
      </a:accent3>
      <a:accent4>
        <a:srgbClr val="B85741"/>
      </a:accent4>
      <a:accent5>
        <a:srgbClr val="009384"/>
      </a:accent5>
      <a:accent6>
        <a:srgbClr val="D0F6FF"/>
      </a:accent6>
      <a:hlink>
        <a:srgbClr val="009384"/>
      </a:hlink>
      <a:folHlink>
        <a:srgbClr val="00938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465</TotalTime>
  <Words>712</Words>
  <Application>Microsoft Office PowerPoint</Application>
  <PresentationFormat>‫הצגה על המסך (16:9)</PresentationFormat>
  <Paragraphs>111</Paragraphs>
  <Slides>13</Slides>
  <Notes>13</Notes>
  <HiddenSlides>0</HiddenSlides>
  <MMClips>2</MMClips>
  <ScaleCrop>false</ScaleCrop>
  <HeadingPairs>
    <vt:vector size="6" baseType="variant">
      <vt:variant>
        <vt:lpstr>גופנים בשימוש</vt:lpstr>
      </vt:variant>
      <vt:variant>
        <vt:i4>5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13</vt:i4>
      </vt:variant>
    </vt:vector>
  </HeadingPairs>
  <TitlesOfParts>
    <vt:vector size="19" baseType="lpstr">
      <vt:lpstr>Arial</vt:lpstr>
      <vt:lpstr>Calibri</vt:lpstr>
      <vt:lpstr>Roboto</vt:lpstr>
      <vt:lpstr>Alef</vt:lpstr>
      <vt:lpstr>Merriweather</vt:lpstr>
      <vt:lpstr>Paradigm</vt:lpstr>
      <vt:lpstr>   </vt:lpstr>
      <vt:lpstr>מצגת של PowerPoint‏</vt:lpstr>
      <vt:lpstr>מצגת של PowerPoint‏</vt:lpstr>
      <vt:lpstr>מצגת של PowerPoint‏</vt:lpstr>
      <vt:lpstr>מצגת של PowerPoint‏</vt:lpstr>
      <vt:lpstr>BGA / REWORK </vt:lpstr>
      <vt:lpstr>XRAY  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Cleanroom</dc:creator>
  <cp:lastModifiedBy>Liat Shachrur</cp:lastModifiedBy>
  <cp:revision>6</cp:revision>
  <dcterms:modified xsi:type="dcterms:W3CDTF">2025-04-02T14:13:32Z</dcterms:modified>
</cp:coreProperties>
</file>